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19"/>
  </p:notesMasterIdLst>
  <p:sldIdLst>
    <p:sldId id="282" r:id="rId2"/>
    <p:sldId id="283" r:id="rId3"/>
    <p:sldId id="257" r:id="rId4"/>
    <p:sldId id="259" r:id="rId5"/>
    <p:sldId id="260" r:id="rId6"/>
    <p:sldId id="261" r:id="rId7"/>
    <p:sldId id="262" r:id="rId8"/>
    <p:sldId id="263" r:id="rId9"/>
    <p:sldId id="264" r:id="rId10"/>
    <p:sldId id="265" r:id="rId11"/>
    <p:sldId id="284" r:id="rId12"/>
    <p:sldId id="285" r:id="rId13"/>
    <p:sldId id="286" r:id="rId14"/>
    <p:sldId id="287" r:id="rId15"/>
    <p:sldId id="288" r:id="rId16"/>
    <p:sldId id="289" r:id="rId17"/>
    <p:sldId id="281"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FF5050"/>
    <a:srgbClr val="800000"/>
    <a:srgbClr val="D60093"/>
    <a:srgbClr val="FF7C80"/>
    <a:srgbClr val="FFCCFF"/>
    <a:srgbClr val="FF6600"/>
    <a:srgbClr val="99FFCC"/>
    <a:srgbClr val="990099"/>
    <a:srgbClr val="CC66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2" d="100"/>
          <a:sy n="82" d="100"/>
        </p:scale>
        <p:origin x="-152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937B36C-C32B-494F-AAD6-9ECB27080D31}" type="datetimeFigureOut">
              <a:rPr lang="en-US" smtClean="0"/>
              <a:pPr/>
              <a:t>10/6/2015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405D53-34EF-434D-A0A6-F9BA35FEF6F7}"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7405D53-34EF-434D-A0A6-F9BA35FEF6F7}" type="slidenum">
              <a:rPr lang="en-US" smtClean="0"/>
              <a:pPr/>
              <a:t>3</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1D8BD707-D9CF-40AE-B4C6-C98DA3205C09}" type="datetimeFigureOut">
              <a:rPr lang="en-US" smtClean="0"/>
              <a:pPr/>
              <a:t>10/6/2015</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B6F15528-21DE-4FAA-801E-634DDDAF4B2B}" type="slidenum">
              <a:rPr lang="en-US" smtClean="0"/>
              <a:pPr/>
              <a:t>‹#›</a:t>
            </a:fld>
            <a:endParaRPr lang="en-US"/>
          </a:p>
        </p:txBody>
      </p:sp>
    </p:spTree>
  </p:cSld>
  <p:clrMapOvr>
    <a:masterClrMapping/>
  </p:clrMapOvr>
  <p:transition spd="slow">
    <p:cover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10/6/2015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cover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10/6/2015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cover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1D8BD707-D9CF-40AE-B4C6-C98DA3205C09}" type="datetimeFigureOut">
              <a:rPr lang="en-US" smtClean="0"/>
              <a:pPr/>
              <a:t>10/6/2015</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B6F15528-21DE-4FAA-801E-634DDDAF4B2B}" type="slidenum">
              <a:rPr lang="en-US" smtClean="0"/>
              <a:pPr/>
              <a:t>‹#›</a:t>
            </a:fld>
            <a:endParaRPr lang="en-US"/>
          </a:p>
        </p:txBody>
      </p:sp>
    </p:spTree>
  </p:cSld>
  <p:clrMapOvr>
    <a:masterClrMapping/>
  </p:clrMapOvr>
  <p:transition spd="slow">
    <p:cover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1D8BD707-D9CF-40AE-B4C6-C98DA3205C09}" type="datetimeFigureOut">
              <a:rPr lang="en-US" smtClean="0"/>
              <a:pPr/>
              <a:t>10/6/2015</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B6F15528-21DE-4FAA-801E-634DDDAF4B2B}"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masterClrMapping/>
  </p:clrMapOvr>
  <p:transition spd="slow">
    <p:cover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1D8BD707-D9CF-40AE-B4C6-C98DA3205C09}" type="datetimeFigureOut">
              <a:rPr lang="en-US" smtClean="0"/>
              <a:pPr/>
              <a:t>10/6/2015</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cover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1D8BD707-D9CF-40AE-B4C6-C98DA3205C09}" type="datetimeFigureOut">
              <a:rPr lang="en-US" smtClean="0"/>
              <a:pPr/>
              <a:t>10/6/2015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B6F15528-21DE-4FAA-801E-634DDDAF4B2B}"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spd="slow">
    <p:cover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1D8BD707-D9CF-40AE-B4C6-C98DA3205C09}" type="datetimeFigureOut">
              <a:rPr lang="en-US" smtClean="0"/>
              <a:pPr/>
              <a:t>10/6/2015</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cover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D8BD707-D9CF-40AE-B4C6-C98DA3205C09}" type="datetimeFigureOut">
              <a:rPr lang="en-US" smtClean="0"/>
              <a:pPr/>
              <a:t>10/6/2015</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cover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1D8BD707-D9CF-40AE-B4C6-C98DA3205C09}" type="datetimeFigureOut">
              <a:rPr lang="en-US" smtClean="0"/>
              <a:pPr/>
              <a:t>10/6/2015</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cover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10/6/2015</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B6F15528-21DE-4FAA-801E-634DDDAF4B2B}"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transition spd="slow">
    <p:cover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1D8BD707-D9CF-40AE-B4C6-C98DA3205C09}" type="datetimeFigureOut">
              <a:rPr lang="en-US" smtClean="0"/>
              <a:pPr/>
              <a:t>10/6/2015</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B6F15528-21DE-4FAA-801E-634DDDAF4B2B}"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ransition spd="slow">
    <p:cover dir="u"/>
  </p:transition>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image" Target="../media/image11.jpeg"/><Relationship Id="rId1" Type="http://schemas.openxmlformats.org/officeDocument/2006/relationships/slideLayout" Target="../slideLayouts/slideLayout7.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image" Target="../media/image18.gif"/><Relationship Id="rId1" Type="http://schemas.openxmlformats.org/officeDocument/2006/relationships/slideLayout" Target="../slideLayouts/slideLayout2.xml"/><Relationship Id="rId4" Type="http://schemas.openxmlformats.org/officeDocument/2006/relationships/image" Target="../media/image20.gif"/></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E:\IMAGE\10.jpg"/>
          <p:cNvPicPr>
            <a:picLocks noChangeAspect="1" noChangeArrowheads="1"/>
          </p:cNvPicPr>
          <p:nvPr/>
        </p:nvPicPr>
        <p:blipFill>
          <a:blip r:embed="rId2" cstate="print"/>
          <a:srcRect t="10000"/>
          <a:stretch>
            <a:fillRect/>
          </a:stretch>
        </p:blipFill>
        <p:spPr bwMode="auto">
          <a:xfrm>
            <a:off x="0" y="0"/>
            <a:ext cx="9144000" cy="6172200"/>
          </a:xfrm>
          <a:prstGeom prst="rect">
            <a:avLst/>
          </a:prstGeom>
          <a:noFill/>
        </p:spPr>
      </p:pic>
      <p:sp>
        <p:nvSpPr>
          <p:cNvPr id="6" name="Rectangle 5"/>
          <p:cNvSpPr/>
          <p:nvPr/>
        </p:nvSpPr>
        <p:spPr>
          <a:xfrm>
            <a:off x="0" y="4648200"/>
            <a:ext cx="9144000" cy="22098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04800" y="6248400"/>
            <a:ext cx="8534400" cy="457200"/>
          </a:xfrm>
        </p:spPr>
        <p:txBody>
          <a:bodyPr>
            <a:normAutofit/>
          </a:bodyPr>
          <a:lstStyle/>
          <a:p>
            <a:pPr algn="ctr"/>
            <a:r>
              <a:rPr lang="en-US" sz="1500" b="1" cap="none" dirty="0">
                <a:solidFill>
                  <a:schemeClr val="tx1"/>
                </a:solidFill>
                <a:effectLst/>
                <a:latin typeface="Arial" pitchFamily="34" charset="0"/>
                <a:cs typeface="Arial" pitchFamily="34" charset="0"/>
              </a:rPr>
              <a:t>CATECHETICAL TEXTBOOK SERIES OF THE SYRO - MALABAR CHURCH</a:t>
            </a:r>
          </a:p>
        </p:txBody>
      </p:sp>
      <p:sp>
        <p:nvSpPr>
          <p:cNvPr id="7" name="Title 1"/>
          <p:cNvSpPr txBox="1">
            <a:spLocks/>
          </p:cNvSpPr>
          <p:nvPr/>
        </p:nvSpPr>
        <p:spPr>
          <a:xfrm rot="16200000">
            <a:off x="-1752601" y="1981200"/>
            <a:ext cx="4572000" cy="609600"/>
          </a:xfrm>
          <a:prstGeom prst="rect">
            <a:avLst/>
          </a:prstGeom>
        </p:spPr>
        <p:txBody>
          <a:bodyPr vert="horz"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normalizeH="0" baseline="0" noProof="0" dirty="0">
                <a:solidFill>
                  <a:srgbClr val="FFFF00"/>
                </a:solidFill>
                <a:uLnTx/>
                <a:uFillTx/>
                <a:latin typeface="Arial" pitchFamily="34" charset="0"/>
                <a:ea typeface="+mj-ea"/>
                <a:cs typeface="Arial" pitchFamily="34" charset="0"/>
              </a:rPr>
              <a:t>ON THE PATH OF SALVATION - 7</a:t>
            </a:r>
          </a:p>
        </p:txBody>
      </p:sp>
      <p:sp>
        <p:nvSpPr>
          <p:cNvPr id="8" name="Title 1"/>
          <p:cNvSpPr txBox="1">
            <a:spLocks/>
          </p:cNvSpPr>
          <p:nvPr/>
        </p:nvSpPr>
        <p:spPr>
          <a:xfrm>
            <a:off x="1676400" y="4800600"/>
            <a:ext cx="5791200" cy="1828800"/>
          </a:xfrm>
          <a:prstGeom prst="rect">
            <a:avLst/>
          </a:prstGeom>
        </p:spPr>
        <p:txBody>
          <a:bodyPr vert="horz" anchor="t">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500" b="1" dirty="0">
                <a:ln w="28575">
                  <a:solidFill>
                    <a:schemeClr val="bg1"/>
                  </a:solidFill>
                </a:ln>
                <a:solidFill>
                  <a:srgbClr val="FF0000"/>
                </a:solidFill>
                <a:latin typeface="Cooper Std Black" pitchFamily="18" charset="0"/>
                <a:ea typeface="+mj-ea"/>
                <a:cs typeface="Times New Roman" pitchFamily="18" charset="0"/>
              </a:rPr>
              <a:t>TEACHINGS OF JESUS</a:t>
            </a:r>
            <a:endParaRPr kumimoji="0" lang="en-US" sz="45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Arial" pitchFamily="34" charset="0"/>
            </a:endParaRPr>
          </a:p>
        </p:txBody>
      </p:sp>
      <p:sp>
        <p:nvSpPr>
          <p:cNvPr id="9" name="Chord 8"/>
          <p:cNvSpPr/>
          <p:nvPr/>
        </p:nvSpPr>
        <p:spPr>
          <a:xfrm rot="1474083">
            <a:off x="8018000" y="5345893"/>
            <a:ext cx="1765689" cy="1199332"/>
          </a:xfrm>
          <a:prstGeom prst="chord">
            <a:avLst>
              <a:gd name="adj1" fmla="val 2689439"/>
              <a:gd name="adj2" fmla="val 161592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8382000" y="5334000"/>
            <a:ext cx="685800" cy="861774"/>
          </a:xfrm>
          <a:prstGeom prst="rect">
            <a:avLst/>
          </a:prstGeom>
          <a:noFill/>
        </p:spPr>
        <p:txBody>
          <a:bodyPr wrap="square" rtlCol="0">
            <a:spAutoFit/>
          </a:bodyPr>
          <a:lstStyle/>
          <a:p>
            <a:r>
              <a:rPr lang="en-US" sz="5000" b="1" dirty="0">
                <a:latin typeface="Cooper Std Black" pitchFamily="18" charset="0"/>
              </a:rPr>
              <a:t>7</a:t>
            </a:r>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0" fill="hold"/>
                                        <p:tgtEl>
                                          <p:spTgt spid="8"/>
                                        </p:tgtEl>
                                        <p:attrNameLst>
                                          <p:attrName>ppt_w</p:attrName>
                                        </p:attrNameLst>
                                      </p:cBhvr>
                                      <p:tavLst>
                                        <p:tav tm="0">
                                          <p:val>
                                            <p:fltVal val="0"/>
                                          </p:val>
                                        </p:tav>
                                        <p:tav tm="100000">
                                          <p:val>
                                            <p:strVal val="#ppt_w"/>
                                          </p:val>
                                        </p:tav>
                                      </p:tavLst>
                                    </p:anim>
                                    <p:anim calcmode="lin" valueType="num">
                                      <p:cBhvr>
                                        <p:cTn id="8" dur="5000" fill="hold"/>
                                        <p:tgtEl>
                                          <p:spTgt spid="8"/>
                                        </p:tgtEl>
                                        <p:attrNameLst>
                                          <p:attrName>ppt_h</p:attrName>
                                        </p:attrNameLst>
                                      </p:cBhvr>
                                      <p:tavLst>
                                        <p:tav tm="0">
                                          <p:val>
                                            <p:fltVal val="0"/>
                                          </p:val>
                                        </p:tav>
                                        <p:tav tm="100000">
                                          <p:val>
                                            <p:strVal val="#ppt_h"/>
                                          </p:val>
                                        </p:tav>
                                      </p:tavLst>
                                    </p:anim>
                                  </p:childTnLst>
                                </p:cTn>
                              </p:par>
                            </p:childTnLst>
                          </p:cTn>
                        </p:par>
                        <p:par>
                          <p:cTn id="9" fill="hold">
                            <p:stCondLst>
                              <p:cond delay="5000"/>
                            </p:stCondLst>
                            <p:childTnLst>
                              <p:par>
                                <p:cTn id="10" presetID="2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2000" fill="hold"/>
                                        <p:tgtEl>
                                          <p:spTgt spid="10"/>
                                        </p:tgtEl>
                                        <p:attrNameLst>
                                          <p:attrName>ppt_w</p:attrName>
                                        </p:attrNameLst>
                                      </p:cBhvr>
                                      <p:tavLst>
                                        <p:tav tm="0">
                                          <p:val>
                                            <p:fltVal val="0"/>
                                          </p:val>
                                        </p:tav>
                                        <p:tav tm="100000">
                                          <p:val>
                                            <p:strVal val="#ppt_w"/>
                                          </p:val>
                                        </p:tav>
                                      </p:tavLst>
                                    </p:anim>
                                    <p:anim calcmode="lin" valueType="num">
                                      <p:cBhvr>
                                        <p:cTn id="13" dur="2000" fill="hold"/>
                                        <p:tgtEl>
                                          <p:spTgt spid="10"/>
                                        </p:tgtEl>
                                        <p:attrNameLst>
                                          <p:attrName>ppt_h</p:attrName>
                                        </p:attrNameLst>
                                      </p:cBhvr>
                                      <p:tavLst>
                                        <p:tav tm="0">
                                          <p:val>
                                            <p:fltVal val="0"/>
                                          </p:val>
                                        </p:tav>
                                        <p:tav tm="100000">
                                          <p:val>
                                            <p:strVal val="#ppt_h"/>
                                          </p:val>
                                        </p:tav>
                                      </p:tavLst>
                                    </p:anim>
                                  </p:childTnLst>
                                </p:cTn>
                              </p:par>
                            </p:childTnLst>
                          </p:cTn>
                        </p:par>
                        <p:par>
                          <p:cTn id="14" fill="hold">
                            <p:stCondLst>
                              <p:cond delay="7000"/>
                            </p:stCondLst>
                            <p:childTnLst>
                              <p:par>
                                <p:cTn id="15" presetID="23" presetClass="entr" presetSubtype="1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000" fill="hold"/>
                                        <p:tgtEl>
                                          <p:spTgt spid="2"/>
                                        </p:tgtEl>
                                        <p:attrNameLst>
                                          <p:attrName>ppt_w</p:attrName>
                                        </p:attrNameLst>
                                      </p:cBhvr>
                                      <p:tavLst>
                                        <p:tav tm="0">
                                          <p:val>
                                            <p:fltVal val="0"/>
                                          </p:val>
                                        </p:tav>
                                        <p:tav tm="100000">
                                          <p:val>
                                            <p:strVal val="#ppt_w"/>
                                          </p:val>
                                        </p:tav>
                                      </p:tavLst>
                                    </p:anim>
                                    <p:anim calcmode="lin" valueType="num">
                                      <p:cBhvr>
                                        <p:cTn id="18" dur="2000" fill="hold"/>
                                        <p:tgtEl>
                                          <p:spTgt spid="2"/>
                                        </p:tgtEl>
                                        <p:attrNameLst>
                                          <p:attrName>ppt_h</p:attrName>
                                        </p:attrNameLst>
                                      </p:cBhvr>
                                      <p:tavLst>
                                        <p:tav tm="0">
                                          <p:val>
                                            <p:fltVal val="0"/>
                                          </p:val>
                                        </p:tav>
                                        <p:tav tm="100000">
                                          <p:val>
                                            <p:strVal val="#ppt_h"/>
                                          </p:val>
                                        </p:tav>
                                      </p:tavLst>
                                    </p:anim>
                                  </p:childTnLst>
                                </p:cTn>
                              </p:par>
                            </p:childTnLst>
                          </p:cTn>
                        </p:par>
                        <p:par>
                          <p:cTn id="19" fill="hold">
                            <p:stCondLst>
                              <p:cond delay="9000"/>
                            </p:stCondLst>
                            <p:childTnLst>
                              <p:par>
                                <p:cTn id="20" presetID="2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2000" fill="hold"/>
                                        <p:tgtEl>
                                          <p:spTgt spid="7"/>
                                        </p:tgtEl>
                                        <p:attrNameLst>
                                          <p:attrName>ppt_w</p:attrName>
                                        </p:attrNameLst>
                                      </p:cBhvr>
                                      <p:tavLst>
                                        <p:tav tm="0">
                                          <p:val>
                                            <p:fltVal val="0"/>
                                          </p:val>
                                        </p:tav>
                                        <p:tav tm="100000">
                                          <p:val>
                                            <p:strVal val="#ppt_w"/>
                                          </p:val>
                                        </p:tav>
                                      </p:tavLst>
                                    </p:anim>
                                    <p:anim calcmode="lin" valueType="num">
                                      <p:cBhvr>
                                        <p:cTn id="23" dur="20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download (4).jpg"/>
          <p:cNvPicPr>
            <a:picLocks noChangeAspect="1"/>
          </p:cNvPicPr>
          <p:nvPr/>
        </p:nvPicPr>
        <p:blipFill>
          <a:blip r:embed="rId2" cstate="print"/>
          <a:stretch>
            <a:fillRect/>
          </a:stretch>
        </p:blipFill>
        <p:spPr>
          <a:xfrm>
            <a:off x="8193024" y="4876800"/>
            <a:ext cx="950976" cy="990600"/>
          </a:xfrm>
          <a:prstGeom prst="rect">
            <a:avLst/>
          </a:prstGeom>
        </p:spPr>
      </p:pic>
      <p:pic>
        <p:nvPicPr>
          <p:cNvPr id="6" name="Picture 5" descr="images (19).jpg"/>
          <p:cNvPicPr>
            <a:picLocks noChangeAspect="1"/>
          </p:cNvPicPr>
          <p:nvPr/>
        </p:nvPicPr>
        <p:blipFill>
          <a:blip r:embed="rId3" cstate="print"/>
          <a:stretch>
            <a:fillRect/>
          </a:stretch>
        </p:blipFill>
        <p:spPr>
          <a:xfrm>
            <a:off x="8193024" y="990600"/>
            <a:ext cx="950976" cy="990600"/>
          </a:xfrm>
          <a:prstGeom prst="rect">
            <a:avLst/>
          </a:prstGeom>
        </p:spPr>
      </p:pic>
      <p:sp>
        <p:nvSpPr>
          <p:cNvPr id="3" name="TextBox 2"/>
          <p:cNvSpPr txBox="1"/>
          <p:nvPr/>
        </p:nvSpPr>
        <p:spPr>
          <a:xfrm>
            <a:off x="228600" y="1234619"/>
            <a:ext cx="7848600" cy="4708981"/>
          </a:xfrm>
          <a:prstGeom prst="rect">
            <a:avLst/>
          </a:prstGeom>
          <a:noFill/>
        </p:spPr>
        <p:txBody>
          <a:bodyPr wrap="square" rtlCol="0">
            <a:spAutoFit/>
          </a:bodyPr>
          <a:lstStyle/>
          <a:p>
            <a:pPr algn="just"/>
            <a:r>
              <a:rPr lang="en-US" sz="2000" dirty="0">
                <a:latin typeface="Arial Narrow" pitchFamily="34" charset="0"/>
                <a:ea typeface="Cambria Math" pitchFamily="18" charset="0"/>
                <a:cs typeface="Times New Roman" pitchFamily="18" charset="0"/>
              </a:rPr>
              <a:t> 	</a:t>
            </a:r>
            <a:r>
              <a:rPr lang="en-US" sz="2500" dirty="0">
                <a:latin typeface="Arial Narrow" pitchFamily="34" charset="0"/>
                <a:ea typeface="Cambria Math" pitchFamily="18" charset="0"/>
                <a:cs typeface="Times New Roman" pitchFamily="18" charset="0"/>
              </a:rPr>
              <a:t>The Church suggests certain other obligatory days besides the Lords Day  -Sunday. On these days we have the responsibility  to participate in the Holy Mass and engage in good deeds and glorify God. The following are the obligatory days:</a:t>
            </a:r>
          </a:p>
          <a:p>
            <a:pPr marL="342900" indent="-342900">
              <a:buFont typeface="+mj-lt"/>
              <a:buAutoNum type="arabicPeriod"/>
            </a:pPr>
            <a:endParaRPr lang="en-US" sz="2000" dirty="0">
              <a:latin typeface="Arial Narrow" pitchFamily="34" charset="0"/>
              <a:cs typeface="Times New Roman" pitchFamily="18" charset="0"/>
            </a:endParaRPr>
          </a:p>
          <a:p>
            <a:pPr marL="457200" indent="-457200" algn="just">
              <a:lnSpc>
                <a:spcPct val="150000"/>
              </a:lnSpc>
              <a:buFont typeface="+mj-lt"/>
              <a:buAutoNum type="arabicPeriod"/>
            </a:pPr>
            <a:r>
              <a:rPr lang="en-US" sz="2000" dirty="0">
                <a:latin typeface="Arial Narrow" pitchFamily="34" charset="0"/>
                <a:cs typeface="Times New Roman" pitchFamily="18" charset="0"/>
              </a:rPr>
              <a:t>Christmas  - The birth day of Jesus our Lord and </a:t>
            </a:r>
            <a:r>
              <a:rPr lang="en-US" sz="2000" dirty="0" err="1">
                <a:latin typeface="Arial Narrow" pitchFamily="34" charset="0"/>
                <a:cs typeface="Times New Roman" pitchFamily="18" charset="0"/>
              </a:rPr>
              <a:t>Saviour</a:t>
            </a:r>
            <a:r>
              <a:rPr lang="en-US" sz="2000" dirty="0">
                <a:latin typeface="Arial Narrow" pitchFamily="34" charset="0"/>
                <a:cs typeface="Times New Roman" pitchFamily="18" charset="0"/>
              </a:rPr>
              <a:t>.</a:t>
            </a:r>
          </a:p>
          <a:p>
            <a:pPr marL="457200" indent="-457200" algn="just">
              <a:lnSpc>
                <a:spcPct val="150000"/>
              </a:lnSpc>
              <a:buFont typeface="+mj-lt"/>
              <a:buAutoNum type="arabicPeriod"/>
            </a:pPr>
            <a:r>
              <a:rPr lang="en-US" sz="2000" dirty="0" err="1">
                <a:latin typeface="Arial Narrow" pitchFamily="34" charset="0"/>
                <a:cs typeface="Times New Roman" pitchFamily="18" charset="0"/>
              </a:rPr>
              <a:t>Dukrana</a:t>
            </a:r>
            <a:r>
              <a:rPr lang="en-US" sz="2000" dirty="0">
                <a:latin typeface="Arial Narrow" pitchFamily="34" charset="0"/>
                <a:cs typeface="Times New Roman" pitchFamily="18" charset="0"/>
              </a:rPr>
              <a:t> -The day of commemoration of death of </a:t>
            </a:r>
            <a:r>
              <a:rPr lang="en-US" sz="2000" dirty="0" err="1">
                <a:latin typeface="Arial Narrow" pitchFamily="34" charset="0"/>
                <a:cs typeface="Times New Roman" pitchFamily="18" charset="0"/>
              </a:rPr>
              <a:t>St.Thomas</a:t>
            </a:r>
            <a:r>
              <a:rPr lang="en-US" sz="2000" dirty="0">
                <a:latin typeface="Arial Narrow" pitchFamily="34" charset="0"/>
                <a:cs typeface="Times New Roman" pitchFamily="18" charset="0"/>
              </a:rPr>
              <a:t> - July 3 .</a:t>
            </a:r>
          </a:p>
          <a:p>
            <a:pPr marL="457200" indent="-457200">
              <a:lnSpc>
                <a:spcPct val="150000"/>
              </a:lnSpc>
              <a:buFont typeface="+mj-lt"/>
              <a:buAutoNum type="arabicPeriod"/>
            </a:pPr>
            <a:r>
              <a:rPr lang="en-US" sz="2000" dirty="0">
                <a:latin typeface="Arial Narrow" pitchFamily="34" charset="0"/>
                <a:cs typeface="Times New Roman" pitchFamily="18" charset="0"/>
              </a:rPr>
              <a:t>The Assumption of our Lady - August 15.</a:t>
            </a:r>
          </a:p>
          <a:p>
            <a:pPr marL="457200" indent="-457200">
              <a:lnSpc>
                <a:spcPct val="150000"/>
              </a:lnSpc>
              <a:buFont typeface="+mj-lt"/>
              <a:buAutoNum type="arabicPeriod"/>
            </a:pPr>
            <a:r>
              <a:rPr lang="en-US" sz="2000" dirty="0" err="1">
                <a:latin typeface="Arial Narrow" pitchFamily="34" charset="0"/>
                <a:cs typeface="Times New Roman" pitchFamily="18" charset="0"/>
              </a:rPr>
              <a:t>Danaha</a:t>
            </a:r>
            <a:r>
              <a:rPr lang="en-US" sz="2000" dirty="0">
                <a:latin typeface="Arial Narrow" pitchFamily="34" charset="0"/>
                <a:cs typeface="Times New Roman" pitchFamily="18" charset="0"/>
              </a:rPr>
              <a:t> - the baptism of our lord - January 6.</a:t>
            </a:r>
          </a:p>
          <a:p>
            <a:pPr marL="457200" indent="-457200">
              <a:lnSpc>
                <a:spcPct val="150000"/>
              </a:lnSpc>
              <a:buFont typeface="+mj-lt"/>
              <a:buAutoNum type="arabicPeriod"/>
            </a:pPr>
            <a:r>
              <a:rPr lang="en-US" sz="2000" dirty="0">
                <a:latin typeface="Arial Narrow" pitchFamily="34" charset="0"/>
                <a:cs typeface="Times New Roman" pitchFamily="18" charset="0"/>
              </a:rPr>
              <a:t>Feast of </a:t>
            </a:r>
            <a:r>
              <a:rPr lang="en-US" sz="2000" dirty="0" err="1">
                <a:latin typeface="Arial Narrow" pitchFamily="34" charset="0"/>
                <a:cs typeface="Times New Roman" pitchFamily="18" charset="0"/>
              </a:rPr>
              <a:t>St.Peter</a:t>
            </a:r>
            <a:r>
              <a:rPr lang="en-US" sz="2000" dirty="0">
                <a:latin typeface="Arial Narrow" pitchFamily="34" charset="0"/>
                <a:cs typeface="Times New Roman" pitchFamily="18" charset="0"/>
              </a:rPr>
              <a:t> and St. Paul - June 29.</a:t>
            </a:r>
          </a:p>
          <a:p>
            <a:pPr marL="457200" indent="-457200" algn="just">
              <a:lnSpc>
                <a:spcPct val="150000"/>
              </a:lnSpc>
              <a:buFont typeface="+mj-lt"/>
              <a:buAutoNum type="arabicPeriod"/>
            </a:pPr>
            <a:r>
              <a:rPr lang="en-US" sz="2000" dirty="0">
                <a:latin typeface="Arial Narrow" pitchFamily="34" charset="0"/>
                <a:cs typeface="Times New Roman" pitchFamily="18" charset="0"/>
              </a:rPr>
              <a:t>The Ascension of our Lord - The Thursday after the 6</a:t>
            </a:r>
            <a:r>
              <a:rPr lang="en-US" sz="2000" baseline="30000" dirty="0">
                <a:latin typeface="Arial Narrow" pitchFamily="34" charset="0"/>
                <a:cs typeface="Times New Roman" pitchFamily="18" charset="0"/>
              </a:rPr>
              <a:t>th</a:t>
            </a:r>
            <a:r>
              <a:rPr lang="en-US" sz="2000" dirty="0">
                <a:latin typeface="Arial Narrow" pitchFamily="34" charset="0"/>
                <a:cs typeface="Times New Roman" pitchFamily="18" charset="0"/>
              </a:rPr>
              <a:t> Sunday after Easter.</a:t>
            </a:r>
          </a:p>
        </p:txBody>
      </p:sp>
      <p:sp>
        <p:nvSpPr>
          <p:cNvPr id="4" name="Rectangle 3"/>
          <p:cNvSpPr/>
          <p:nvPr/>
        </p:nvSpPr>
        <p:spPr>
          <a:xfrm>
            <a:off x="1921054" y="207258"/>
            <a:ext cx="5317033" cy="630942"/>
          </a:xfrm>
          <a:prstGeom prst="rect">
            <a:avLst/>
          </a:prstGeom>
          <a:noFill/>
        </p:spPr>
        <p:txBody>
          <a:bodyPr wrap="none" lIns="91440" tIns="45720" rIns="91440" bIns="45720">
            <a:spAutoFit/>
          </a:bodyPr>
          <a:lstStyle/>
          <a:p>
            <a:pPr algn="ctr"/>
            <a:r>
              <a:rPr lang="en-US" sz="3500" b="1" dirty="0">
                <a:solidFill>
                  <a:srgbClr val="FF0000"/>
                </a:solidFill>
                <a:latin typeface="Cooper Std Black" pitchFamily="18" charset="0"/>
                <a:cs typeface="Times New Roman" pitchFamily="18" charset="0"/>
              </a:rPr>
              <a:t>OBLIGATORY   DAYS</a:t>
            </a:r>
          </a:p>
        </p:txBody>
      </p:sp>
      <p:pic>
        <p:nvPicPr>
          <p:cNvPr id="5" name="Picture 4" descr="christmas crib scene.jpg"/>
          <p:cNvPicPr>
            <a:picLocks noChangeAspect="1"/>
          </p:cNvPicPr>
          <p:nvPr/>
        </p:nvPicPr>
        <p:blipFill>
          <a:blip r:embed="rId4" cstate="print"/>
          <a:stretch>
            <a:fillRect/>
          </a:stretch>
        </p:blipFill>
        <p:spPr>
          <a:xfrm>
            <a:off x="8193024" y="0"/>
            <a:ext cx="950976" cy="990600"/>
          </a:xfrm>
          <a:prstGeom prst="rect">
            <a:avLst/>
          </a:prstGeom>
        </p:spPr>
      </p:pic>
      <p:pic>
        <p:nvPicPr>
          <p:cNvPr id="7" name="Picture 6" descr="assumption-45.jpg"/>
          <p:cNvPicPr>
            <a:picLocks noChangeAspect="1"/>
          </p:cNvPicPr>
          <p:nvPr/>
        </p:nvPicPr>
        <p:blipFill>
          <a:blip r:embed="rId5" cstate="print"/>
          <a:stretch>
            <a:fillRect/>
          </a:stretch>
        </p:blipFill>
        <p:spPr>
          <a:xfrm>
            <a:off x="8193024" y="1981200"/>
            <a:ext cx="950976" cy="990600"/>
          </a:xfrm>
          <a:prstGeom prst="rect">
            <a:avLst/>
          </a:prstGeom>
        </p:spPr>
      </p:pic>
      <p:pic>
        <p:nvPicPr>
          <p:cNvPr id="8" name="Picture 7" descr="RH-JesusBaptism2.jpg"/>
          <p:cNvPicPr>
            <a:picLocks noChangeAspect="1"/>
          </p:cNvPicPr>
          <p:nvPr/>
        </p:nvPicPr>
        <p:blipFill>
          <a:blip r:embed="rId6" cstate="print"/>
          <a:stretch>
            <a:fillRect/>
          </a:stretch>
        </p:blipFill>
        <p:spPr>
          <a:xfrm>
            <a:off x="8193024" y="2895600"/>
            <a:ext cx="950976" cy="990600"/>
          </a:xfrm>
          <a:prstGeom prst="rect">
            <a:avLst/>
          </a:prstGeom>
        </p:spPr>
      </p:pic>
      <p:pic>
        <p:nvPicPr>
          <p:cNvPr id="9" name="Picture 8" descr="3883312_orig.jpg"/>
          <p:cNvPicPr>
            <a:picLocks noChangeAspect="1"/>
          </p:cNvPicPr>
          <p:nvPr/>
        </p:nvPicPr>
        <p:blipFill>
          <a:blip r:embed="rId7" cstate="print"/>
          <a:stretch>
            <a:fillRect/>
          </a:stretch>
        </p:blipFill>
        <p:spPr>
          <a:xfrm>
            <a:off x="8193024" y="3886200"/>
            <a:ext cx="950976" cy="990600"/>
          </a:xfrm>
          <a:prstGeom prst="rect">
            <a:avLst/>
          </a:prstGeom>
        </p:spPr>
      </p:pic>
      <p:pic>
        <p:nvPicPr>
          <p:cNvPr id="11" name="Picture 10" descr="download (5).jpg"/>
          <p:cNvPicPr>
            <a:picLocks noChangeAspect="1"/>
          </p:cNvPicPr>
          <p:nvPr/>
        </p:nvPicPr>
        <p:blipFill>
          <a:blip r:embed="rId8" cstate="print"/>
          <a:stretch>
            <a:fillRect/>
          </a:stretch>
        </p:blipFill>
        <p:spPr>
          <a:xfrm>
            <a:off x="8193024" y="5867400"/>
            <a:ext cx="950976" cy="990600"/>
          </a:xfrm>
          <a:prstGeom prst="rect">
            <a:avLst/>
          </a:prstGeom>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3">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p:cTn id="25"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3">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p:cTn id="31"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2" dur="500" fill="hold"/>
                                        <p:tgtEl>
                                          <p:spTgt spid="3">
                                            <p:txEl>
                                              <p:pRg st="4" end="4"/>
                                            </p:txEl>
                                          </p:spTgt>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p:cTn id="37"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38" dur="500" fill="hold"/>
                                        <p:tgtEl>
                                          <p:spTgt spid="3">
                                            <p:txEl>
                                              <p:pRg st="5" end="5"/>
                                            </p:txEl>
                                          </p:spTgt>
                                        </p:tgtEl>
                                        <p:attrNameLst>
                                          <p:attrName>ppt_h</p:attrName>
                                        </p:attrNameLst>
                                      </p:cBhvr>
                                      <p:tavLst>
                                        <p:tav tm="0">
                                          <p:val>
                                            <p:fltVal val="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23" presetClass="entr" presetSubtype="16"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p:cTn id="43"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44" dur="500" fill="hold"/>
                                        <p:tgtEl>
                                          <p:spTgt spid="3">
                                            <p:txEl>
                                              <p:pRg st="6" end="6"/>
                                            </p:txEl>
                                          </p:spTgt>
                                        </p:tgtEl>
                                        <p:attrNameLst>
                                          <p:attrName>ppt_h</p:attrName>
                                        </p:attrNameLst>
                                      </p:cBhvr>
                                      <p:tavLst>
                                        <p:tav tm="0">
                                          <p:val>
                                            <p:fltVal val="0"/>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23" presetClass="entr" presetSubtype="16"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p:cTn id="49" dur="500" fill="hold"/>
                                        <p:tgtEl>
                                          <p:spTgt spid="3">
                                            <p:txEl>
                                              <p:pRg st="7" end="7"/>
                                            </p:txEl>
                                          </p:spTgt>
                                        </p:tgtEl>
                                        <p:attrNameLst>
                                          <p:attrName>ppt_w</p:attrName>
                                        </p:attrNameLst>
                                      </p:cBhvr>
                                      <p:tavLst>
                                        <p:tav tm="0">
                                          <p:val>
                                            <p:fltVal val="0"/>
                                          </p:val>
                                        </p:tav>
                                        <p:tav tm="100000">
                                          <p:val>
                                            <p:strVal val="#ppt_w"/>
                                          </p:val>
                                        </p:tav>
                                      </p:tavLst>
                                    </p:anim>
                                    <p:anim calcmode="lin" valueType="num">
                                      <p:cBhvr>
                                        <p:cTn id="50" dur="500" fill="hold"/>
                                        <p:tgtEl>
                                          <p:spTgt spid="3">
                                            <p:txEl>
                                              <p:pRg st="7" end="7"/>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10-Point Star 8"/>
          <p:cNvSpPr/>
          <p:nvPr/>
        </p:nvSpPr>
        <p:spPr>
          <a:xfrm>
            <a:off x="4114800" y="4800600"/>
            <a:ext cx="914400" cy="914400"/>
          </a:xfrm>
          <a:prstGeom prst="star10">
            <a:avLst>
              <a:gd name="adj" fmla="val 22280"/>
              <a:gd name="hf" fmla="val 105146"/>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32-Point Star 7"/>
          <p:cNvSpPr/>
          <p:nvPr/>
        </p:nvSpPr>
        <p:spPr>
          <a:xfrm>
            <a:off x="1905000" y="762000"/>
            <a:ext cx="5334000" cy="1752600"/>
          </a:xfrm>
          <a:prstGeom prst="star32">
            <a:avLst>
              <a:gd name="adj" fmla="val 26823"/>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laque 6"/>
          <p:cNvSpPr/>
          <p:nvPr/>
        </p:nvSpPr>
        <p:spPr>
          <a:xfrm>
            <a:off x="152400" y="1600200"/>
            <a:ext cx="8915400" cy="3657600"/>
          </a:xfrm>
          <a:prstGeom prst="plaque">
            <a:avLst>
              <a:gd name="adj" fmla="val 24895"/>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304800" y="1828800"/>
            <a:ext cx="8534400" cy="3200400"/>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914400" y="1981200"/>
            <a:ext cx="7315200" cy="838200"/>
          </a:xfrm>
        </p:spPr>
        <p:txBody>
          <a:bodyPr>
            <a:normAutofit/>
          </a:bodyPr>
          <a:lstStyle/>
          <a:p>
            <a:pPr algn="ctr"/>
            <a:r>
              <a:rPr lang="en-US" sz="3500" b="1" dirty="0">
                <a:solidFill>
                  <a:srgbClr val="00B0F0"/>
                </a:solidFill>
                <a:latin typeface="Cooper Std Black" pitchFamily="18" charset="0"/>
                <a:cs typeface="Times New Roman" pitchFamily="18" charset="0"/>
              </a:rPr>
              <a:t>Let us pray</a:t>
            </a:r>
          </a:p>
        </p:txBody>
      </p:sp>
      <p:sp>
        <p:nvSpPr>
          <p:cNvPr id="5" name="Content Placeholder 2"/>
          <p:cNvSpPr>
            <a:spLocks noGrp="1"/>
          </p:cNvSpPr>
          <p:nvPr>
            <p:ph idx="1"/>
          </p:nvPr>
        </p:nvSpPr>
        <p:spPr>
          <a:xfrm>
            <a:off x="457200" y="3048000"/>
            <a:ext cx="8229600" cy="1143000"/>
          </a:xfrm>
        </p:spPr>
        <p:txBody>
          <a:bodyPr>
            <a:noAutofit/>
          </a:bodyPr>
          <a:lstStyle/>
          <a:p>
            <a:pPr algn="ctr">
              <a:buNone/>
            </a:pPr>
            <a:r>
              <a:rPr lang="en-US" sz="3000" dirty="0">
                <a:solidFill>
                  <a:schemeClr val="tx1"/>
                </a:solidFill>
                <a:latin typeface="Arial Narrow" pitchFamily="34" charset="0"/>
                <a:cs typeface="Times New Roman" pitchFamily="18" charset="0"/>
              </a:rPr>
              <a:t>O risen Jesus , help us to celebrate Sunday in such a way as to share the glory of your resurrection and to meditate on it.</a:t>
            </a:r>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32-Point Star 7"/>
          <p:cNvSpPr/>
          <p:nvPr/>
        </p:nvSpPr>
        <p:spPr>
          <a:xfrm>
            <a:off x="4114800" y="4419600"/>
            <a:ext cx="914400" cy="914400"/>
          </a:xfrm>
          <a:prstGeom prst="star32">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laque 6"/>
          <p:cNvSpPr/>
          <p:nvPr/>
        </p:nvSpPr>
        <p:spPr>
          <a:xfrm>
            <a:off x="0" y="2514600"/>
            <a:ext cx="9144000" cy="2362200"/>
          </a:xfrm>
          <a:prstGeom prst="plaque">
            <a:avLst>
              <a:gd name="adj" fmla="val 50000"/>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76200" y="2514600"/>
            <a:ext cx="8991600" cy="2362200"/>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3200400"/>
            <a:ext cx="9144000" cy="838200"/>
          </a:xfrm>
        </p:spPr>
        <p:txBody>
          <a:bodyPr>
            <a:noAutofit/>
          </a:bodyPr>
          <a:lstStyle/>
          <a:p>
            <a:pPr algn="ctr"/>
            <a:r>
              <a:rPr lang="en-US" sz="3500" b="1" dirty="0">
                <a:solidFill>
                  <a:srgbClr val="006600"/>
                </a:solidFill>
                <a:latin typeface="Cooper Std Black" pitchFamily="18" charset="0"/>
                <a:cs typeface="Times New Roman" pitchFamily="18" charset="0"/>
              </a:rPr>
              <a:t>Read the word of </a:t>
            </a:r>
            <a:br>
              <a:rPr lang="en-US" sz="3500" b="1" dirty="0">
                <a:solidFill>
                  <a:srgbClr val="006600"/>
                </a:solidFill>
                <a:latin typeface="Cooper Std Black" pitchFamily="18" charset="0"/>
                <a:cs typeface="Times New Roman" pitchFamily="18" charset="0"/>
              </a:rPr>
            </a:br>
            <a:r>
              <a:rPr lang="en-US" sz="3500" b="1" dirty="0">
                <a:solidFill>
                  <a:srgbClr val="006600"/>
                </a:solidFill>
                <a:latin typeface="Cooper Std Black" pitchFamily="18" charset="0"/>
                <a:cs typeface="Times New Roman" pitchFamily="18" charset="0"/>
              </a:rPr>
              <a:t>god and </a:t>
            </a:r>
            <a:r>
              <a:rPr lang="en-US" sz="3500" b="1" dirty="0">
                <a:solidFill>
                  <a:srgbClr val="006600"/>
                </a:solidFill>
                <a:latin typeface="Cooper Std Black" pitchFamily="18" charset="0"/>
                <a:cs typeface="Times New Roman" pitchFamily="18" charset="0"/>
              </a:rPr>
              <a:t>narrate</a:t>
            </a:r>
            <a:br>
              <a:rPr lang="en-US" sz="3500" b="1" dirty="0">
                <a:solidFill>
                  <a:srgbClr val="006600"/>
                </a:solidFill>
                <a:latin typeface="Cooper Std Black" pitchFamily="18" charset="0"/>
                <a:cs typeface="Times New Roman" pitchFamily="18" charset="0"/>
              </a:rPr>
            </a:br>
            <a:endParaRPr lang="en-US" sz="3500" b="1" dirty="0">
              <a:solidFill>
                <a:srgbClr val="006600"/>
              </a:solidFill>
              <a:latin typeface="Cooper Std Black" pitchFamily="18" charset="0"/>
              <a:cs typeface="Times New Roman" pitchFamily="18" charset="0"/>
            </a:endParaRPr>
          </a:p>
        </p:txBody>
      </p:sp>
      <p:sp>
        <p:nvSpPr>
          <p:cNvPr id="5" name="Content Placeholder 2"/>
          <p:cNvSpPr>
            <a:spLocks noGrp="1"/>
          </p:cNvSpPr>
          <p:nvPr>
            <p:ph idx="1"/>
          </p:nvPr>
        </p:nvSpPr>
        <p:spPr>
          <a:xfrm>
            <a:off x="228600" y="4038600"/>
            <a:ext cx="8686800" cy="533400"/>
          </a:xfrm>
        </p:spPr>
        <p:txBody>
          <a:bodyPr>
            <a:noAutofit/>
          </a:bodyPr>
          <a:lstStyle/>
          <a:p>
            <a:pPr algn="ctr">
              <a:buNone/>
            </a:pPr>
            <a:r>
              <a:rPr lang="en-US" sz="3000" dirty="0" err="1">
                <a:solidFill>
                  <a:schemeClr val="tx1"/>
                </a:solidFill>
                <a:latin typeface="Arial Narrow" pitchFamily="34" charset="0"/>
                <a:cs typeface="Times New Roman" pitchFamily="18" charset="0"/>
              </a:rPr>
              <a:t>Lk</a:t>
            </a:r>
            <a:r>
              <a:rPr lang="en-US" sz="3000" dirty="0">
                <a:solidFill>
                  <a:schemeClr val="tx1"/>
                </a:solidFill>
                <a:latin typeface="Arial Narrow" pitchFamily="34" charset="0"/>
                <a:cs typeface="Times New Roman" pitchFamily="18" charset="0"/>
              </a:rPr>
              <a:t> 6:6-11</a:t>
            </a:r>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laque 5"/>
          <p:cNvSpPr/>
          <p:nvPr/>
        </p:nvSpPr>
        <p:spPr>
          <a:xfrm>
            <a:off x="76200" y="1371600"/>
            <a:ext cx="8991600" cy="4953000"/>
          </a:xfrm>
          <a:prstGeom prst="plaque">
            <a:avLst>
              <a:gd name="adj" fmla="val 22952"/>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228600" y="1600200"/>
            <a:ext cx="8686800" cy="449580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3048000"/>
            <a:ext cx="9144000" cy="838200"/>
          </a:xfrm>
        </p:spPr>
        <p:txBody>
          <a:bodyPr>
            <a:noAutofit/>
          </a:bodyPr>
          <a:lstStyle/>
          <a:p>
            <a:pPr algn="ctr"/>
            <a:r>
              <a:rPr lang="en-US" sz="3500" b="1" dirty="0">
                <a:solidFill>
                  <a:srgbClr val="FF00FF"/>
                </a:solidFill>
                <a:latin typeface="Cooper Std Black" pitchFamily="18" charset="0"/>
                <a:cs typeface="Times New Roman" pitchFamily="18" charset="0"/>
              </a:rPr>
              <a:t>WORD OF GOD FOR GUIDANCE</a:t>
            </a:r>
            <a:br>
              <a:rPr lang="en-US" sz="3500" b="1" dirty="0">
                <a:solidFill>
                  <a:srgbClr val="FF00FF"/>
                </a:solidFill>
                <a:latin typeface="Cooper Std Black" pitchFamily="18" charset="0"/>
                <a:cs typeface="Times New Roman" pitchFamily="18" charset="0"/>
              </a:rPr>
            </a:br>
            <a:endParaRPr lang="en-US" sz="3500" b="1" dirty="0">
              <a:solidFill>
                <a:srgbClr val="FF00FF"/>
              </a:solidFill>
              <a:latin typeface="Cooper Std Black" pitchFamily="18" charset="0"/>
              <a:cs typeface="Times New Roman" pitchFamily="18" charset="0"/>
            </a:endParaRPr>
          </a:p>
        </p:txBody>
      </p:sp>
      <p:sp>
        <p:nvSpPr>
          <p:cNvPr id="5" name="Content Placeholder 2"/>
          <p:cNvSpPr>
            <a:spLocks noGrp="1"/>
          </p:cNvSpPr>
          <p:nvPr>
            <p:ph idx="1"/>
          </p:nvPr>
        </p:nvSpPr>
        <p:spPr>
          <a:xfrm>
            <a:off x="685800" y="4038600"/>
            <a:ext cx="7696200" cy="914400"/>
          </a:xfrm>
        </p:spPr>
        <p:txBody>
          <a:bodyPr>
            <a:noAutofit/>
          </a:bodyPr>
          <a:lstStyle/>
          <a:p>
            <a:pPr algn="ctr">
              <a:buNone/>
            </a:pPr>
            <a:r>
              <a:rPr lang="en-US" sz="3000" dirty="0">
                <a:solidFill>
                  <a:schemeClr val="tx1"/>
                </a:solidFill>
                <a:latin typeface="Arial Narrow" pitchFamily="34" charset="0"/>
                <a:cs typeface="Times New Roman" pitchFamily="18" charset="0"/>
              </a:rPr>
              <a:t>“This is the day made memorable by </a:t>
            </a:r>
            <a:r>
              <a:rPr lang="en-US" sz="3000" dirty="0" err="1">
                <a:solidFill>
                  <a:schemeClr val="tx1"/>
                </a:solidFill>
                <a:latin typeface="Arial Narrow" pitchFamily="34" charset="0"/>
                <a:cs typeface="Times New Roman" pitchFamily="18" charset="0"/>
              </a:rPr>
              <a:t>Yahwed</a:t>
            </a:r>
            <a:r>
              <a:rPr lang="en-US" sz="3000" dirty="0">
                <a:solidFill>
                  <a:schemeClr val="tx1"/>
                </a:solidFill>
                <a:latin typeface="Arial Narrow" pitchFamily="34" charset="0"/>
                <a:cs typeface="Times New Roman" pitchFamily="18" charset="0"/>
              </a:rPr>
              <a:t> What immense joy for us” (Ps 118:24).</a:t>
            </a:r>
          </a:p>
        </p:txBody>
      </p:sp>
      <p:sp>
        <p:nvSpPr>
          <p:cNvPr id="9" name="Curved Left Arrow 8"/>
          <p:cNvSpPr/>
          <p:nvPr/>
        </p:nvSpPr>
        <p:spPr>
          <a:xfrm>
            <a:off x="4572000" y="841248"/>
            <a:ext cx="731520" cy="1216152"/>
          </a:xfrm>
          <a:prstGeom prst="curvedLeftArrow">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Curved Right Arrow 9"/>
          <p:cNvSpPr/>
          <p:nvPr/>
        </p:nvSpPr>
        <p:spPr>
          <a:xfrm>
            <a:off x="3810000" y="841248"/>
            <a:ext cx="731520" cy="1216152"/>
          </a:xfrm>
          <a:prstGeom prst="curvedRightArrow">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laque 7"/>
          <p:cNvSpPr/>
          <p:nvPr/>
        </p:nvSpPr>
        <p:spPr>
          <a:xfrm>
            <a:off x="76200" y="2209800"/>
            <a:ext cx="8991600" cy="2362200"/>
          </a:xfrm>
          <a:prstGeom prst="plaque">
            <a:avLst>
              <a:gd name="adj" fmla="val 50000"/>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381000" y="2209800"/>
            <a:ext cx="8382000" cy="2362200"/>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438400"/>
            <a:ext cx="9144000" cy="838200"/>
          </a:xfrm>
        </p:spPr>
        <p:txBody>
          <a:bodyPr>
            <a:noAutofit/>
          </a:bodyPr>
          <a:lstStyle/>
          <a:p>
            <a:pPr algn="ctr"/>
            <a:r>
              <a:rPr lang="en-US" sz="3500" b="1" dirty="0">
                <a:solidFill>
                  <a:srgbClr val="00B0F0"/>
                </a:solidFill>
                <a:latin typeface="Cooper Std Black" pitchFamily="18" charset="0"/>
                <a:cs typeface="Times New Roman" pitchFamily="18" charset="0"/>
              </a:rPr>
              <a:t>LET US DO</a:t>
            </a:r>
            <a:r>
              <a:rPr lang="en-US" sz="3500" dirty="0">
                <a:solidFill>
                  <a:srgbClr val="00B0F0"/>
                </a:solidFill>
                <a:latin typeface="Cooper Std Black" pitchFamily="18" charset="0"/>
                <a:cs typeface="Times New Roman" pitchFamily="18" charset="0"/>
              </a:rPr>
              <a:t>:</a:t>
            </a:r>
          </a:p>
        </p:txBody>
      </p:sp>
      <p:sp>
        <p:nvSpPr>
          <p:cNvPr id="5" name="Content Placeholder 2"/>
          <p:cNvSpPr>
            <a:spLocks noGrp="1"/>
          </p:cNvSpPr>
          <p:nvPr>
            <p:ph idx="1"/>
          </p:nvPr>
        </p:nvSpPr>
        <p:spPr>
          <a:xfrm>
            <a:off x="685800" y="3276600"/>
            <a:ext cx="7696200" cy="914400"/>
          </a:xfrm>
        </p:spPr>
        <p:txBody>
          <a:bodyPr>
            <a:noAutofit/>
          </a:bodyPr>
          <a:lstStyle/>
          <a:p>
            <a:pPr algn="ctr">
              <a:buNone/>
            </a:pPr>
            <a:r>
              <a:rPr lang="en-US" sz="3000" dirty="0">
                <a:solidFill>
                  <a:schemeClr val="tx1"/>
                </a:solidFill>
                <a:latin typeface="Arial Narrow" pitchFamily="34" charset="0"/>
                <a:ea typeface="Cambria Math" pitchFamily="18" charset="0"/>
              </a:rPr>
              <a:t>Make a list of acts of mercy that we can </a:t>
            </a:r>
          </a:p>
          <a:p>
            <a:pPr algn="ctr">
              <a:buNone/>
            </a:pPr>
            <a:r>
              <a:rPr lang="en-US" sz="3000" dirty="0">
                <a:solidFill>
                  <a:schemeClr val="tx1"/>
                </a:solidFill>
                <a:latin typeface="Arial Narrow" pitchFamily="34" charset="0"/>
                <a:ea typeface="Cambria Math" pitchFamily="18" charset="0"/>
              </a:rPr>
              <a:t>do on Sundays.</a:t>
            </a:r>
          </a:p>
        </p:txBody>
      </p:sp>
      <p:sp>
        <p:nvSpPr>
          <p:cNvPr id="9" name="Sun 8"/>
          <p:cNvSpPr/>
          <p:nvPr/>
        </p:nvSpPr>
        <p:spPr>
          <a:xfrm>
            <a:off x="4114800" y="4572000"/>
            <a:ext cx="914400" cy="914400"/>
          </a:xfrm>
          <a:prstGeom prst="sun">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laque 5"/>
          <p:cNvSpPr/>
          <p:nvPr/>
        </p:nvSpPr>
        <p:spPr>
          <a:xfrm>
            <a:off x="0" y="2057400"/>
            <a:ext cx="9144000" cy="3657600"/>
          </a:xfrm>
          <a:prstGeom prst="plaque">
            <a:avLst>
              <a:gd name="adj" fmla="val 50000"/>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p:cNvSpPr/>
          <p:nvPr/>
        </p:nvSpPr>
        <p:spPr>
          <a:xfrm>
            <a:off x="152400" y="2514600"/>
            <a:ext cx="8763000" cy="274320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FF"/>
              </a:solidFill>
            </a:endParaRPr>
          </a:p>
        </p:txBody>
      </p:sp>
      <p:sp>
        <p:nvSpPr>
          <p:cNvPr id="4" name="Title 1"/>
          <p:cNvSpPr>
            <a:spLocks noGrp="1"/>
          </p:cNvSpPr>
          <p:nvPr>
            <p:ph type="title"/>
          </p:nvPr>
        </p:nvSpPr>
        <p:spPr>
          <a:xfrm>
            <a:off x="0" y="2667000"/>
            <a:ext cx="9144000" cy="990600"/>
          </a:xfrm>
        </p:spPr>
        <p:txBody>
          <a:bodyPr>
            <a:noAutofit/>
          </a:bodyPr>
          <a:lstStyle/>
          <a:p>
            <a:pPr algn="ctr"/>
            <a:r>
              <a:rPr lang="en-US" sz="3500" b="1" dirty="0">
                <a:solidFill>
                  <a:srgbClr val="FF00FF"/>
                </a:solidFill>
                <a:latin typeface="Cooper Std Black" pitchFamily="18" charset="0"/>
                <a:cs typeface="Times New Roman" pitchFamily="18" charset="0"/>
              </a:rPr>
              <a:t>MY resolution</a:t>
            </a:r>
            <a:endParaRPr lang="en-US" sz="3500" dirty="0">
              <a:solidFill>
                <a:srgbClr val="FF00FF"/>
              </a:solidFill>
              <a:latin typeface="Cooper Std Black" pitchFamily="18" charset="0"/>
              <a:cs typeface="Times New Roman" pitchFamily="18" charset="0"/>
            </a:endParaRPr>
          </a:p>
        </p:txBody>
      </p:sp>
      <p:sp>
        <p:nvSpPr>
          <p:cNvPr id="5" name="Content Placeholder 2"/>
          <p:cNvSpPr>
            <a:spLocks noGrp="1"/>
          </p:cNvSpPr>
          <p:nvPr>
            <p:ph idx="1"/>
          </p:nvPr>
        </p:nvSpPr>
        <p:spPr>
          <a:xfrm>
            <a:off x="914400" y="3810000"/>
            <a:ext cx="7315200" cy="1295400"/>
          </a:xfrm>
        </p:spPr>
        <p:txBody>
          <a:bodyPr>
            <a:noAutofit/>
          </a:bodyPr>
          <a:lstStyle/>
          <a:p>
            <a:pPr algn="ctr">
              <a:buNone/>
            </a:pPr>
            <a:r>
              <a:rPr lang="en-US" sz="3000" dirty="0">
                <a:solidFill>
                  <a:schemeClr val="tx1"/>
                </a:solidFill>
                <a:latin typeface="Arial Narrow" pitchFamily="34" charset="0"/>
                <a:cs typeface="Times New Roman" pitchFamily="18" charset="0"/>
              </a:rPr>
              <a:t>On all Sundays , I will participate in the holy mass and receive holy communion.....</a:t>
            </a:r>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143000"/>
            <a:ext cx="9144000" cy="5029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1219200"/>
            <a:ext cx="9144000" cy="838200"/>
          </a:xfrm>
        </p:spPr>
        <p:txBody>
          <a:bodyPr>
            <a:normAutofit/>
          </a:bodyPr>
          <a:lstStyle/>
          <a:p>
            <a:pPr algn="ctr"/>
            <a:r>
              <a:rPr lang="en-US" sz="3000" b="1" dirty="0">
                <a:solidFill>
                  <a:srgbClr val="002060"/>
                </a:solidFill>
                <a:latin typeface="Cooper Std Black" pitchFamily="18" charset="0"/>
                <a:cs typeface="Times New Roman" pitchFamily="18" charset="0"/>
              </a:rPr>
              <a:t>Find out the Answer</a:t>
            </a:r>
          </a:p>
        </p:txBody>
      </p:sp>
      <p:sp>
        <p:nvSpPr>
          <p:cNvPr id="5" name="Content Placeholder 2"/>
          <p:cNvSpPr>
            <a:spLocks noGrp="1"/>
          </p:cNvSpPr>
          <p:nvPr>
            <p:ph idx="1"/>
          </p:nvPr>
        </p:nvSpPr>
        <p:spPr>
          <a:xfrm>
            <a:off x="533400" y="2514600"/>
            <a:ext cx="8458200" cy="1447800"/>
          </a:xfrm>
        </p:spPr>
        <p:txBody>
          <a:bodyPr>
            <a:noAutofit/>
          </a:bodyPr>
          <a:lstStyle/>
          <a:p>
            <a:pPr marL="457200" indent="-457200" algn="just">
              <a:buNone/>
            </a:pPr>
            <a:r>
              <a:rPr lang="en-US" sz="2800" dirty="0">
                <a:solidFill>
                  <a:schemeClr val="tx1"/>
                </a:solidFill>
                <a:latin typeface="Arial Narrow" pitchFamily="34" charset="0"/>
                <a:cs typeface="Times New Roman" pitchFamily="18" charset="0"/>
              </a:rPr>
              <a:t>1.	How did the Jesus celebrate Sabbath?</a:t>
            </a:r>
          </a:p>
          <a:p>
            <a:pPr marL="457200" indent="-457200" algn="just">
              <a:buNone/>
            </a:pPr>
            <a:r>
              <a:rPr lang="en-US" sz="2800" dirty="0">
                <a:solidFill>
                  <a:schemeClr val="tx1"/>
                </a:solidFill>
                <a:latin typeface="Arial Narrow" pitchFamily="34" charset="0"/>
                <a:cs typeface="Times New Roman" pitchFamily="18" charset="0"/>
              </a:rPr>
              <a:t>2.	What are the reasons to choose Sunday as the Lord’s Day?</a:t>
            </a:r>
          </a:p>
          <a:p>
            <a:pPr marL="457200" indent="-457200" algn="just">
              <a:buNone/>
            </a:pPr>
            <a:r>
              <a:rPr lang="en-US" sz="2800" dirty="0">
                <a:solidFill>
                  <a:schemeClr val="tx1"/>
                </a:solidFill>
                <a:latin typeface="Arial Narrow" pitchFamily="34" charset="0"/>
                <a:cs typeface="Times New Roman" pitchFamily="18" charset="0"/>
              </a:rPr>
              <a:t>3.	How did the early Church celebrate Sunday?</a:t>
            </a:r>
          </a:p>
          <a:p>
            <a:pPr marL="457200" indent="-457200" algn="just">
              <a:buNone/>
            </a:pPr>
            <a:r>
              <a:rPr lang="en-US" sz="2800" dirty="0">
                <a:solidFill>
                  <a:schemeClr val="tx1"/>
                </a:solidFill>
                <a:latin typeface="Arial Narrow" pitchFamily="34" charset="0"/>
                <a:cs typeface="Times New Roman" pitchFamily="18" charset="0"/>
              </a:rPr>
              <a:t>4.	Describe the duties entrusted to us by the third commandment?</a:t>
            </a:r>
          </a:p>
          <a:p>
            <a:pPr marL="457200" indent="-457200" algn="just">
              <a:buNone/>
            </a:pPr>
            <a:r>
              <a:rPr lang="en-US" sz="2800" dirty="0">
                <a:solidFill>
                  <a:schemeClr val="tx1"/>
                </a:solidFill>
                <a:latin typeface="Arial Narrow" pitchFamily="34" charset="0"/>
                <a:cs typeface="Times New Roman" pitchFamily="18" charset="0"/>
              </a:rPr>
              <a:t>5.	How shall we celebrate the Lord’s day - Sunday?</a:t>
            </a:r>
          </a:p>
        </p:txBody>
      </p:sp>
      <p:grpSp>
        <p:nvGrpSpPr>
          <p:cNvPr id="2" name="Group 8"/>
          <p:cNvGrpSpPr/>
          <p:nvPr/>
        </p:nvGrpSpPr>
        <p:grpSpPr>
          <a:xfrm>
            <a:off x="0" y="1981200"/>
            <a:ext cx="9144000" cy="76200"/>
            <a:chOff x="0" y="1981200"/>
            <a:chExt cx="9144000" cy="76200"/>
          </a:xfrm>
          <a:solidFill>
            <a:srgbClr val="FFC000"/>
          </a:solidFill>
        </p:grpSpPr>
        <p:sp>
          <p:nvSpPr>
            <p:cNvPr id="7" name="Rectangle 6"/>
            <p:cNvSpPr/>
            <p:nvPr/>
          </p:nvSpPr>
          <p:spPr>
            <a:xfrm>
              <a:off x="0" y="1981200"/>
              <a:ext cx="4572000" cy="76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rot="10800000">
              <a:off x="4572000" y="1981200"/>
              <a:ext cx="4572000" cy="76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 name="Group 9"/>
          <p:cNvGrpSpPr/>
          <p:nvPr/>
        </p:nvGrpSpPr>
        <p:grpSpPr>
          <a:xfrm>
            <a:off x="0" y="6096000"/>
            <a:ext cx="9144000" cy="76200"/>
            <a:chOff x="0" y="1981200"/>
            <a:chExt cx="9144000" cy="76200"/>
          </a:xfrm>
          <a:solidFill>
            <a:srgbClr val="FFC000"/>
          </a:solidFill>
        </p:grpSpPr>
        <p:sp>
          <p:nvSpPr>
            <p:cNvPr id="11" name="Rectangle 10"/>
            <p:cNvSpPr/>
            <p:nvPr/>
          </p:nvSpPr>
          <p:spPr>
            <a:xfrm>
              <a:off x="0" y="1981200"/>
              <a:ext cx="4572000" cy="76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10800000">
              <a:off x="4572000" y="1981200"/>
              <a:ext cx="4572000" cy="76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p:cTn id="19"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 calcmode="lin" valueType="num">
                                      <p:cBhvr>
                                        <p:cTn id="25"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 calcmode="lin" valueType="num">
                                      <p:cBhvr>
                                        <p:cTn id="31"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5">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 calcmode="lin" valueType="num">
                                      <p:cBhvr>
                                        <p:cTn id="37"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38" dur="500" fill="hold"/>
                                        <p:tgtEl>
                                          <p:spTgt spid="5">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076" name="Picture 4" descr="C:\Users\user\Desktop\vadafone\G_Multi01.gif"/>
          <p:cNvPicPr>
            <a:picLocks noChangeAspect="1" noChangeArrowheads="1" noCrop="1"/>
          </p:cNvPicPr>
          <p:nvPr/>
        </p:nvPicPr>
        <p:blipFill>
          <a:blip r:embed="rId2" cstate="print"/>
          <a:srcRect/>
          <a:stretch>
            <a:fillRect/>
          </a:stretch>
        </p:blipFill>
        <p:spPr bwMode="auto">
          <a:xfrm>
            <a:off x="1828800" y="1600200"/>
            <a:ext cx="5410200" cy="3657600"/>
          </a:xfrm>
          <a:prstGeom prst="rect">
            <a:avLst/>
          </a:prstGeom>
          <a:noFill/>
        </p:spPr>
      </p:pic>
      <p:pic>
        <p:nvPicPr>
          <p:cNvPr id="9" name="Picture 2" descr="C:\Users\user\Desktop\SMCC PHOTO\Candle-06-june.gif"/>
          <p:cNvPicPr>
            <a:picLocks noChangeAspect="1" noChangeArrowheads="1" noCrop="1"/>
          </p:cNvPicPr>
          <p:nvPr/>
        </p:nvPicPr>
        <p:blipFill>
          <a:blip r:embed="rId3" cstate="print"/>
          <a:srcRect/>
          <a:stretch>
            <a:fillRect/>
          </a:stretch>
        </p:blipFill>
        <p:spPr bwMode="auto">
          <a:xfrm>
            <a:off x="3810000" y="1357544"/>
            <a:ext cx="1524000" cy="2071456"/>
          </a:xfrm>
          <a:prstGeom prst="rect">
            <a:avLst/>
          </a:prstGeom>
          <a:noFill/>
        </p:spPr>
      </p:pic>
      <p:sp>
        <p:nvSpPr>
          <p:cNvPr id="5" name="Rectangle 4"/>
          <p:cNvSpPr/>
          <p:nvPr/>
        </p:nvSpPr>
        <p:spPr>
          <a:xfrm>
            <a:off x="914400" y="4343400"/>
            <a:ext cx="7315200" cy="1246495"/>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rPr>
              <a:t>Thank </a:t>
            </a:r>
            <a:r>
              <a:rPr lang="en-US" sz="7500" b="1"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rPr>
              <a:t>you</a:t>
            </a:r>
            <a:endPar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endParaRPr>
          </a:p>
        </p:txBody>
      </p:sp>
      <p:pic>
        <p:nvPicPr>
          <p:cNvPr id="14" name="Picture 8" descr="mobile 032"/>
          <p:cNvPicPr>
            <a:picLocks noChangeAspect="1" noChangeArrowheads="1" noCrop="1"/>
          </p:cNvPicPr>
          <p:nvPr/>
        </p:nvPicPr>
        <p:blipFill>
          <a:blip r:embed="rId4" cstate="print"/>
          <a:srcRect/>
          <a:stretch>
            <a:fillRect/>
          </a:stretch>
        </p:blipFill>
        <p:spPr bwMode="auto">
          <a:xfrm rot="19266774">
            <a:off x="3962138" y="3504262"/>
            <a:ext cx="1257057" cy="928432"/>
          </a:xfrm>
          <a:prstGeom prst="rect">
            <a:avLst/>
          </a:prstGeom>
          <a:noFill/>
          <a:ln w="9525">
            <a:noFill/>
            <a:miter lim="800000"/>
            <a:headEnd/>
            <a:tailEnd/>
          </a:ln>
        </p:spPr>
      </p:pic>
    </p:spTree>
  </p:cSld>
  <p:clrMapOvr>
    <a:overrideClrMapping bg1="dk1" tx1="lt1" bg2="dk2" tx2="lt2" accent1="accent1" accent2="accent2" accent3="accent3" accent4="accent4" accent5="accent5" accent6="accent6" hlink="hlink" folHlink="folHlink"/>
  </p:clrMapOvr>
  <p:transition spd="slow">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par>
                                <p:cTn id="11" presetID="1" presetClass="path" presetSubtype="0" accel="50000" decel="50000" fill="hold" nodeType="withEffect">
                                  <p:stCondLst>
                                    <p:cond delay="0"/>
                                  </p:stCondLst>
                                  <p:childTnLst>
                                    <p:animMotion origin="layout" path="M 0 0  C 0.069 0  0.125 0.07467  0.125 0.16667  C 0.125 0.25867  0.069 0.33333  0 0.33333  C -0.069 0.33333  -0.125 0.25867  -0.125 0.16667  C -0.125 0.07467  -0.069 0  0 0  Z" pathEditMode="relative" ptsTypes="">
                                      <p:cBhvr>
                                        <p:cTn id="12" dur="2000" fill="hold"/>
                                        <p:tgtEl>
                                          <p:spTgt spid="14"/>
                                        </p:tgtEl>
                                        <p:attrNameLst>
                                          <p:attrName>ppt_x</p:attrName>
                                          <p:attrName>ppt_y</p:attrName>
                                        </p:attrNameLst>
                                      </p:cBhvr>
                                    </p:animMotion>
                                  </p:childTnLst>
                                </p:cTn>
                              </p:par>
                            </p:childTnLst>
                          </p:cTn>
                        </p:par>
                        <p:par>
                          <p:cTn id="13" fill="hold">
                            <p:stCondLst>
                              <p:cond delay="2000"/>
                            </p:stCondLst>
                            <p:childTnLst>
                              <p:par>
                                <p:cTn id="14" presetID="26" presetClass="emph" presetSubtype="0" fill="hold" grpId="1" nodeType="afterEffect">
                                  <p:stCondLst>
                                    <p:cond delay="0"/>
                                  </p:stCondLst>
                                  <p:iterate type="lt">
                                    <p:tmPct val="0"/>
                                  </p:iterate>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CLASS 9\LESSON 2\IMAGE\7.jpg"/>
          <p:cNvPicPr>
            <a:picLocks noChangeAspect="1" noChangeArrowheads="1"/>
          </p:cNvPicPr>
          <p:nvPr/>
        </p:nvPicPr>
        <p:blipFill>
          <a:blip r:embed="rId2" cstate="print"/>
          <a:srcRect/>
          <a:stretch>
            <a:fillRect/>
          </a:stretch>
        </p:blipFill>
        <p:spPr bwMode="auto">
          <a:xfrm>
            <a:off x="0" y="1714500"/>
            <a:ext cx="9144000" cy="5143500"/>
          </a:xfrm>
          <a:prstGeom prst="rect">
            <a:avLst/>
          </a:prstGeom>
          <a:noFill/>
        </p:spPr>
      </p:pic>
      <p:sp>
        <p:nvSpPr>
          <p:cNvPr id="4" name="TextBox 3"/>
          <p:cNvSpPr txBox="1"/>
          <p:nvPr/>
        </p:nvSpPr>
        <p:spPr>
          <a:xfrm>
            <a:off x="381000" y="381000"/>
            <a:ext cx="8305800" cy="1631216"/>
          </a:xfrm>
          <a:prstGeom prst="rect">
            <a:avLst/>
          </a:prstGeom>
          <a:noFill/>
        </p:spPr>
        <p:txBody>
          <a:bodyPr wrap="square" rtlCol="0">
            <a:spAutoFit/>
          </a:bodyPr>
          <a:lstStyle/>
          <a:p>
            <a:pPr algn="ctr"/>
            <a:r>
              <a:rPr lang="en-US" sz="3000" b="1" dirty="0">
                <a:latin typeface="Cooper Std Black" pitchFamily="18" charset="0"/>
                <a:cs typeface="Times New Roman" pitchFamily="18" charset="0"/>
              </a:rPr>
              <a:t>LESSON 4</a:t>
            </a:r>
          </a:p>
          <a:p>
            <a:pPr algn="ctr"/>
            <a:r>
              <a:rPr lang="en-US" sz="3500" b="1" u="sng" dirty="0">
                <a:solidFill>
                  <a:srgbClr val="FF0000"/>
                </a:solidFill>
                <a:latin typeface="Cooper Std Black" pitchFamily="18" charset="0"/>
                <a:cs typeface="Times New Roman" pitchFamily="18" charset="0"/>
              </a:rPr>
              <a:t>THE DAY OF THE LORD</a:t>
            </a:r>
            <a:r>
              <a:rPr lang="en-US" sz="3500" b="1" dirty="0">
                <a:latin typeface="Cooper Std Black" pitchFamily="18" charset="0"/>
                <a:cs typeface="Times New Roman" pitchFamily="18" charset="0"/>
              </a:rPr>
              <a:t/>
            </a:r>
            <a:br>
              <a:rPr lang="en-US" sz="3500" b="1" dirty="0">
                <a:latin typeface="Cooper Std Black" pitchFamily="18" charset="0"/>
                <a:cs typeface="Times New Roman" pitchFamily="18" charset="0"/>
              </a:rPr>
            </a:br>
            <a:endParaRPr lang="en-US" sz="3500" dirty="0"/>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p:cTn id="13"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4">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3048000"/>
            <a:ext cx="8686800" cy="3505200"/>
          </a:xfrm>
        </p:spPr>
        <p:txBody>
          <a:bodyPr>
            <a:noAutofit/>
          </a:bodyPr>
          <a:lstStyle/>
          <a:p>
            <a:pPr algn="just"/>
            <a:r>
              <a:rPr lang="en-US" sz="2500" dirty="0">
                <a:solidFill>
                  <a:schemeClr val="tx1"/>
                </a:solidFill>
                <a:latin typeface="Arial Narrow" pitchFamily="34" charset="0"/>
                <a:cs typeface="Times New Roman" pitchFamily="18" charset="0"/>
              </a:rPr>
              <a:t>	On Sabbath day , Jesus was walking through the cornfields and his disciples were picking ears of corn , rubbing them in their hands and eating them : Seeing this, some of the Pharisees asked : “Why are you doing something that is forbidden on the Sabbath day?”  Jesus answered : “Have you not heard what David did when he and his followers were hungry?” How he went in to the house of God , took the loaves of bread offered to God , and ate it and gave it also to his followers , loaves which only the priests are allowed to eat. Then he said to them : ‘”The Son of Man is Lord of the Sabbath too”  {LUKE 6 : 1-5}</a:t>
            </a:r>
          </a:p>
        </p:txBody>
      </p:sp>
      <p:pic>
        <p:nvPicPr>
          <p:cNvPr id="2" name="Picture 2" descr="I:\CLASS 7\LESSON 4\IMAGE\1.jpg"/>
          <p:cNvPicPr>
            <a:picLocks noChangeAspect="1" noChangeArrowheads="1"/>
          </p:cNvPicPr>
          <p:nvPr/>
        </p:nvPicPr>
        <p:blipFill>
          <a:blip r:embed="rId3" cstate="print"/>
          <a:srcRect/>
          <a:stretch>
            <a:fillRect/>
          </a:stretch>
        </p:blipFill>
        <p:spPr bwMode="auto">
          <a:xfrm>
            <a:off x="2438400" y="-1"/>
            <a:ext cx="4343400" cy="2892771"/>
          </a:xfrm>
          <a:prstGeom prst="rect">
            <a:avLst/>
          </a:prstGeom>
          <a:noFill/>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C:\Documents and Settings\d\My Documents\Downloads\images (2).jpg"/>
          <p:cNvPicPr>
            <a:picLocks noChangeAspect="1" noChangeArrowheads="1"/>
          </p:cNvPicPr>
          <p:nvPr/>
        </p:nvPicPr>
        <p:blipFill>
          <a:blip r:embed="rId2" cstate="print"/>
          <a:srcRect/>
          <a:stretch>
            <a:fillRect/>
          </a:stretch>
        </p:blipFill>
        <p:spPr bwMode="auto">
          <a:xfrm>
            <a:off x="6400800" y="0"/>
            <a:ext cx="2743200" cy="6858000"/>
          </a:xfrm>
          <a:prstGeom prst="rect">
            <a:avLst/>
          </a:prstGeom>
          <a:noFill/>
        </p:spPr>
      </p:pic>
      <p:sp>
        <p:nvSpPr>
          <p:cNvPr id="3" name="TextBox 2"/>
          <p:cNvSpPr txBox="1"/>
          <p:nvPr/>
        </p:nvSpPr>
        <p:spPr>
          <a:xfrm>
            <a:off x="152400" y="1613386"/>
            <a:ext cx="5867400" cy="4939814"/>
          </a:xfrm>
          <a:prstGeom prst="rect">
            <a:avLst/>
          </a:prstGeom>
          <a:noFill/>
        </p:spPr>
        <p:txBody>
          <a:bodyPr wrap="square" numCol="1" spcCol="1371600" rtlCol="0">
            <a:spAutoFit/>
          </a:bodyPr>
          <a:lstStyle/>
          <a:p>
            <a:pPr algn="just"/>
            <a:r>
              <a:rPr lang="en-US" sz="2100" dirty="0">
                <a:latin typeface="Arial Narrow" pitchFamily="34" charset="0"/>
                <a:cs typeface="Times New Roman" pitchFamily="18" charset="0"/>
              </a:rPr>
              <a:t>	The third commandment which  God gave to Moses on Mt. Sinai is connected with the Sabbath. </a:t>
            </a:r>
            <a:r>
              <a:rPr lang="en-US" sz="2100" dirty="0">
                <a:solidFill>
                  <a:srgbClr val="FF00FF"/>
                </a:solidFill>
                <a:latin typeface="Arial Narrow" pitchFamily="34" charset="0"/>
                <a:cs typeface="Times New Roman" pitchFamily="18" charset="0"/>
              </a:rPr>
              <a:t>“ Remember the Sabbath day and keep it holy”. For six Days you shall </a:t>
            </a:r>
            <a:r>
              <a:rPr lang="en-US" sz="2100" dirty="0" err="1">
                <a:solidFill>
                  <a:srgbClr val="FF00FF"/>
                </a:solidFill>
                <a:latin typeface="Arial Narrow" pitchFamily="34" charset="0"/>
                <a:cs typeface="Times New Roman" pitchFamily="18" charset="0"/>
              </a:rPr>
              <a:t>labour</a:t>
            </a:r>
            <a:r>
              <a:rPr lang="en-US" sz="2100" dirty="0">
                <a:solidFill>
                  <a:srgbClr val="FF00FF"/>
                </a:solidFill>
                <a:latin typeface="Arial Narrow" pitchFamily="34" charset="0"/>
                <a:cs typeface="Times New Roman" pitchFamily="18" charset="0"/>
              </a:rPr>
              <a:t> and do all your work but the 7</a:t>
            </a:r>
            <a:r>
              <a:rPr lang="en-US" sz="2100" baseline="30000" dirty="0">
                <a:solidFill>
                  <a:srgbClr val="FF00FF"/>
                </a:solidFill>
                <a:latin typeface="Arial Narrow" pitchFamily="34" charset="0"/>
                <a:cs typeface="Times New Roman" pitchFamily="18" charset="0"/>
              </a:rPr>
              <a:t>th</a:t>
            </a:r>
            <a:r>
              <a:rPr lang="en-US" sz="2100" dirty="0">
                <a:solidFill>
                  <a:srgbClr val="FF00FF"/>
                </a:solidFill>
                <a:latin typeface="Arial Narrow" pitchFamily="34" charset="0"/>
                <a:cs typeface="Times New Roman" pitchFamily="18" charset="0"/>
              </a:rPr>
              <a:t> day is the Sabbath to the lord your God. You shall not do any work on that day.” </a:t>
            </a:r>
            <a:r>
              <a:rPr lang="en-US" sz="2100" dirty="0">
                <a:latin typeface="Arial Narrow" pitchFamily="34" charset="0"/>
                <a:cs typeface="Times New Roman" pitchFamily="18" charset="0"/>
              </a:rPr>
              <a:t> {Ex:20:8-10}.</a:t>
            </a:r>
          </a:p>
          <a:p>
            <a:pPr algn="just"/>
            <a:endParaRPr lang="en-US" sz="2100" dirty="0">
              <a:latin typeface="Arial Narrow" pitchFamily="34" charset="0"/>
              <a:cs typeface="Times New Roman" pitchFamily="18" charset="0"/>
            </a:endParaRPr>
          </a:p>
          <a:p>
            <a:pPr algn="just"/>
            <a:r>
              <a:rPr lang="en-US" sz="2100" dirty="0">
                <a:latin typeface="Arial Narrow" pitchFamily="34" charset="0"/>
                <a:cs typeface="Times New Roman" pitchFamily="18" charset="0"/>
              </a:rPr>
              <a:t>           The people in the old testament celebrated Sabbath on the last day of the week </a:t>
            </a:r>
            <a:r>
              <a:rPr lang="en-US" sz="2100" dirty="0" err="1">
                <a:latin typeface="Arial Narrow" pitchFamily="34" charset="0"/>
                <a:cs typeface="Times New Roman" pitchFamily="18" charset="0"/>
              </a:rPr>
              <a:t>i.e</a:t>
            </a:r>
            <a:r>
              <a:rPr lang="en-US" sz="2100" dirty="0">
                <a:latin typeface="Arial Narrow" pitchFamily="34" charset="0"/>
                <a:cs typeface="Times New Roman" pitchFamily="18" charset="0"/>
              </a:rPr>
              <a:t> from Friday sunset to Saturday sunset. They celebrated Sabbath remembering how God completed the work of creation within 6 days and rested on 7</a:t>
            </a:r>
            <a:r>
              <a:rPr lang="en-US" sz="2100" baseline="30000" dirty="0">
                <a:latin typeface="Arial Narrow" pitchFamily="34" charset="0"/>
                <a:cs typeface="Times New Roman" pitchFamily="18" charset="0"/>
              </a:rPr>
              <a:t>th</a:t>
            </a:r>
            <a:r>
              <a:rPr lang="en-US" sz="2100" dirty="0">
                <a:latin typeface="Arial Narrow" pitchFamily="34" charset="0"/>
                <a:cs typeface="Times New Roman" pitchFamily="18" charset="0"/>
              </a:rPr>
              <a:t> day {Gen 2:3} . For the people of old testament the word Sabbath means keeping away from all types of work – the day of rest and worship.</a:t>
            </a:r>
          </a:p>
          <a:p>
            <a:pPr algn="just"/>
            <a:endParaRPr lang="en-US" sz="2100" dirty="0">
              <a:latin typeface="Arial Narrow" pitchFamily="34" charset="0"/>
              <a:cs typeface="Times New Roman" pitchFamily="18" charset="0"/>
            </a:endParaRPr>
          </a:p>
        </p:txBody>
      </p:sp>
      <p:sp>
        <p:nvSpPr>
          <p:cNvPr id="2" name="TextBox 1"/>
          <p:cNvSpPr txBox="1"/>
          <p:nvPr/>
        </p:nvSpPr>
        <p:spPr>
          <a:xfrm>
            <a:off x="0" y="228600"/>
            <a:ext cx="6400800" cy="1169551"/>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SABBATH IN OLD   TESTAMENT</a:t>
            </a:r>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Documents and Settings\d\My Documents\Downloads\jesus_christ_image_176.jpg"/>
          <p:cNvPicPr>
            <a:picLocks noChangeAspect="1" noChangeArrowheads="1"/>
          </p:cNvPicPr>
          <p:nvPr/>
        </p:nvPicPr>
        <p:blipFill>
          <a:blip r:embed="rId2" cstate="print">
            <a:lum bright="40000" contrast="40000"/>
          </a:blip>
          <a:srcRect/>
          <a:stretch>
            <a:fillRect/>
          </a:stretch>
        </p:blipFill>
        <p:spPr bwMode="auto">
          <a:xfrm>
            <a:off x="3200400" y="914400"/>
            <a:ext cx="2743200" cy="2286000"/>
          </a:xfrm>
          <a:prstGeom prst="rect">
            <a:avLst/>
          </a:prstGeom>
          <a:noFill/>
        </p:spPr>
      </p:pic>
      <p:sp>
        <p:nvSpPr>
          <p:cNvPr id="2" name="TextBox 1"/>
          <p:cNvSpPr txBox="1"/>
          <p:nvPr/>
        </p:nvSpPr>
        <p:spPr>
          <a:xfrm>
            <a:off x="152400" y="283458"/>
            <a:ext cx="8763000" cy="630942"/>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JESUS  AND SABBATH</a:t>
            </a:r>
          </a:p>
        </p:txBody>
      </p:sp>
      <p:sp>
        <p:nvSpPr>
          <p:cNvPr id="3" name="TextBox 2"/>
          <p:cNvSpPr txBox="1"/>
          <p:nvPr/>
        </p:nvSpPr>
        <p:spPr>
          <a:xfrm>
            <a:off x="304800" y="3276600"/>
            <a:ext cx="8458200" cy="3477875"/>
          </a:xfrm>
          <a:prstGeom prst="rect">
            <a:avLst/>
          </a:prstGeom>
          <a:noFill/>
        </p:spPr>
        <p:txBody>
          <a:bodyPr wrap="square" rtlCol="0">
            <a:spAutoFit/>
          </a:bodyPr>
          <a:lstStyle/>
          <a:p>
            <a:pPr algn="just"/>
            <a:r>
              <a:rPr lang="en-US" sz="2200" dirty="0">
                <a:latin typeface="Arial Narrow" pitchFamily="34" charset="0"/>
                <a:cs typeface="Times New Roman" pitchFamily="18" charset="0"/>
              </a:rPr>
              <a:t>	Once Jesus was teaching in the synagogue. There was a man with withered hands in the assembly. Some of the people wanted to find fault with Jesus and asked : “Is it against the law to cure a man on the Sabbath day?” Here is the answer Jesus gave : “ it is allowed to do good on the Sabbath Day”  {Mt 12:12}. In front of them Jesus healed the man with the withered hand. Thereby, he taught that  man is not for Sabbath, but Sabbath is for man. Jesus exhorted us to worship the Lord our God who is the Lord of the Sabbath too. He healed people on the Sabbath Day and thus proved that doing good is suitable to the spirit of the Sabbath and allowed on the Sabbath Day. thus, Jesus corrected the wrong notion about the Sabbath.</a:t>
            </a:r>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981200" y="685800"/>
            <a:ext cx="6934200" cy="5632311"/>
          </a:xfrm>
          <a:prstGeom prst="rect">
            <a:avLst/>
          </a:prstGeom>
          <a:noFill/>
        </p:spPr>
        <p:txBody>
          <a:bodyPr wrap="square" rtlCol="0">
            <a:spAutoFit/>
          </a:bodyPr>
          <a:lstStyle/>
          <a:p>
            <a:pPr algn="just"/>
            <a:r>
              <a:rPr lang="en-US" sz="2000" dirty="0">
                <a:latin typeface="Arial Narrow" pitchFamily="34" charset="0"/>
                <a:cs typeface="Times New Roman" pitchFamily="18" charset="0"/>
              </a:rPr>
              <a:t> Sunday is the Sabbath day for Christians. It is the Lords Day.</a:t>
            </a:r>
          </a:p>
          <a:p>
            <a:pPr algn="just"/>
            <a:r>
              <a:rPr lang="en-US" sz="2000" dirty="0">
                <a:latin typeface="Arial Narrow" pitchFamily="34" charset="0"/>
                <a:cs typeface="Times New Roman" pitchFamily="18" charset="0"/>
              </a:rPr>
              <a:t>	There are several reasons to celebrate Sunday as the day of the Lord:</a:t>
            </a:r>
          </a:p>
          <a:p>
            <a:pPr algn="just"/>
            <a:r>
              <a:rPr lang="en-US" sz="2000" dirty="0">
                <a:latin typeface="Arial Narrow" pitchFamily="34" charset="0"/>
                <a:cs typeface="Times New Roman" pitchFamily="18" charset="0"/>
              </a:rPr>
              <a:t> 	The resurrection of Jesus took place on that </a:t>
            </a:r>
            <a:r>
              <a:rPr lang="en-US" sz="2000" dirty="0" err="1">
                <a:latin typeface="Arial Narrow" pitchFamily="34" charset="0"/>
                <a:cs typeface="Times New Roman" pitchFamily="18" charset="0"/>
              </a:rPr>
              <a:t>day.Conquering</a:t>
            </a:r>
            <a:r>
              <a:rPr lang="en-US" sz="2000" dirty="0">
                <a:latin typeface="Arial Narrow" pitchFamily="34" charset="0"/>
                <a:cs typeface="Times New Roman" pitchFamily="18" charset="0"/>
              </a:rPr>
              <a:t> sin and death ,Jesus resurrected on the first day of the week </a:t>
            </a:r>
            <a:r>
              <a:rPr lang="en-US" sz="2000" dirty="0" err="1">
                <a:latin typeface="Arial Narrow" pitchFamily="34" charset="0"/>
                <a:cs typeface="Times New Roman" pitchFamily="18" charset="0"/>
              </a:rPr>
              <a:t>i.e</a:t>
            </a:r>
            <a:r>
              <a:rPr lang="en-US" sz="2000" dirty="0">
                <a:latin typeface="Arial Narrow" pitchFamily="34" charset="0"/>
                <a:cs typeface="Times New Roman" pitchFamily="18" charset="0"/>
              </a:rPr>
              <a:t> Sunday .   Holy spirit descended upon the disciples on a Sunday after 50 days of Jesus resurrection .</a:t>
            </a:r>
          </a:p>
          <a:p>
            <a:pPr algn="just"/>
            <a:r>
              <a:rPr lang="en-US" sz="2000" dirty="0">
                <a:latin typeface="Arial Narrow" pitchFamily="34" charset="0"/>
                <a:cs typeface="Times New Roman" pitchFamily="18" charset="0"/>
              </a:rPr>
              <a:t>	The Church was officially inaugurated on Sunday, the day of Pentecost. </a:t>
            </a:r>
          </a:p>
          <a:p>
            <a:pPr algn="just"/>
            <a:r>
              <a:rPr lang="en-US" sz="2000" dirty="0">
                <a:latin typeface="Arial Narrow" pitchFamily="34" charset="0"/>
                <a:cs typeface="Times New Roman" pitchFamily="18" charset="0"/>
              </a:rPr>
              <a:t>	POPE JOHN PAUL II qualified Sunday as the </a:t>
            </a:r>
            <a:r>
              <a:rPr lang="en-US" sz="2000" dirty="0" err="1">
                <a:latin typeface="Arial Narrow" pitchFamily="34" charset="0"/>
                <a:cs typeface="Times New Roman" pitchFamily="18" charset="0"/>
              </a:rPr>
              <a:t>easter</a:t>
            </a:r>
            <a:r>
              <a:rPr lang="en-US" sz="2000" dirty="0">
                <a:latin typeface="Arial Narrow" pitchFamily="34" charset="0"/>
                <a:cs typeface="Times New Roman" pitchFamily="18" charset="0"/>
              </a:rPr>
              <a:t> day of every week.</a:t>
            </a:r>
          </a:p>
          <a:p>
            <a:pPr algn="just"/>
            <a:r>
              <a:rPr lang="en-US" sz="2000" dirty="0">
                <a:latin typeface="Arial Narrow" pitchFamily="34" charset="0"/>
                <a:cs typeface="Times New Roman" pitchFamily="18" charset="0"/>
              </a:rPr>
              <a:t>	Sunday is not only meant for rest but is also an occasion to meditate on the resurrection of </a:t>
            </a:r>
            <a:r>
              <a:rPr lang="en-US" sz="2000" dirty="0" err="1">
                <a:latin typeface="Arial Narrow" pitchFamily="34" charset="0"/>
                <a:cs typeface="Times New Roman" pitchFamily="18" charset="0"/>
              </a:rPr>
              <a:t>jesus</a:t>
            </a:r>
            <a:r>
              <a:rPr lang="en-US" sz="2000" dirty="0">
                <a:latin typeface="Arial Narrow" pitchFamily="34" charset="0"/>
                <a:cs typeface="Times New Roman" pitchFamily="18" charset="0"/>
              </a:rPr>
              <a:t> and to share in his glory.</a:t>
            </a:r>
          </a:p>
          <a:p>
            <a:pPr algn="just"/>
            <a:r>
              <a:rPr lang="en-US" sz="2000" dirty="0">
                <a:latin typeface="Arial Narrow" pitchFamily="34" charset="0"/>
                <a:cs typeface="Times New Roman" pitchFamily="18" charset="0"/>
              </a:rPr>
              <a:t>Sunday is the day of the church.</a:t>
            </a:r>
          </a:p>
          <a:p>
            <a:pPr algn="just"/>
            <a:r>
              <a:rPr lang="en-US" sz="2000" dirty="0">
                <a:latin typeface="Arial Narrow" pitchFamily="34" charset="0"/>
                <a:cs typeface="Times New Roman" pitchFamily="18" charset="0"/>
              </a:rPr>
              <a:t>It is a day set apart to proclaim the faith and to celebrate it.</a:t>
            </a:r>
          </a:p>
          <a:p>
            <a:pPr algn="just"/>
            <a:r>
              <a:rPr lang="en-US" sz="2000" dirty="0">
                <a:latin typeface="Arial Narrow" pitchFamily="34" charset="0"/>
                <a:cs typeface="Times New Roman" pitchFamily="18" charset="0"/>
              </a:rPr>
              <a:t>Church qualifies it as day of days</a:t>
            </a:r>
          </a:p>
          <a:p>
            <a:pPr algn="just"/>
            <a:r>
              <a:rPr lang="en-US" sz="2000" dirty="0">
                <a:latin typeface="Arial Narrow" pitchFamily="34" charset="0"/>
                <a:cs typeface="Times New Roman" pitchFamily="18" charset="0"/>
              </a:rPr>
              <a:t>	The commandment to celebrate Sunday as a holy day helps us to grow with god and the church.</a:t>
            </a:r>
          </a:p>
        </p:txBody>
      </p:sp>
      <p:sp>
        <p:nvSpPr>
          <p:cNvPr id="5" name="TextBox 4"/>
          <p:cNvSpPr txBox="1"/>
          <p:nvPr/>
        </p:nvSpPr>
        <p:spPr>
          <a:xfrm>
            <a:off x="304800" y="1781413"/>
            <a:ext cx="381000" cy="3323987"/>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SUNDAY</a:t>
            </a:r>
          </a:p>
        </p:txBody>
      </p:sp>
      <p:sp>
        <p:nvSpPr>
          <p:cNvPr id="6" name="TextBox 5"/>
          <p:cNvSpPr txBox="1"/>
          <p:nvPr/>
        </p:nvSpPr>
        <p:spPr>
          <a:xfrm>
            <a:off x="914400" y="152400"/>
            <a:ext cx="670568" cy="6365782"/>
          </a:xfrm>
          <a:prstGeom prst="rect">
            <a:avLst/>
          </a:prstGeom>
          <a:noFill/>
        </p:spPr>
        <p:txBody>
          <a:bodyPr vert="wordArtVert" wrap="none" rtlCol="0">
            <a:spAutoFit/>
          </a:bodyPr>
          <a:lstStyle/>
          <a:p>
            <a:r>
              <a:rPr lang="en-US" sz="2700" b="1" dirty="0">
                <a:solidFill>
                  <a:srgbClr val="FF0000"/>
                </a:solidFill>
                <a:latin typeface="Cooper Std Black" pitchFamily="18" charset="0"/>
                <a:cs typeface="Times New Roman" pitchFamily="18" charset="0"/>
              </a:rPr>
              <a:t>THE LORDS DAY</a:t>
            </a:r>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0 (1).jpg"/>
          <p:cNvPicPr>
            <a:picLocks noChangeAspect="1"/>
          </p:cNvPicPr>
          <p:nvPr/>
        </p:nvPicPr>
        <p:blipFill>
          <a:blip r:embed="rId2" cstate="print"/>
          <a:stretch>
            <a:fillRect/>
          </a:stretch>
        </p:blipFill>
        <p:spPr>
          <a:xfrm>
            <a:off x="0" y="0"/>
            <a:ext cx="9144000" cy="3429000"/>
          </a:xfrm>
          <a:prstGeom prst="rect">
            <a:avLst/>
          </a:prstGeom>
        </p:spPr>
      </p:pic>
      <p:sp>
        <p:nvSpPr>
          <p:cNvPr id="3" name="TextBox 2"/>
          <p:cNvSpPr txBox="1"/>
          <p:nvPr/>
        </p:nvSpPr>
        <p:spPr>
          <a:xfrm>
            <a:off x="228600" y="3733800"/>
            <a:ext cx="8686800" cy="2785378"/>
          </a:xfrm>
          <a:prstGeom prst="rect">
            <a:avLst/>
          </a:prstGeom>
          <a:noFill/>
        </p:spPr>
        <p:txBody>
          <a:bodyPr wrap="square" rtlCol="0">
            <a:spAutoFit/>
          </a:bodyPr>
          <a:lstStyle/>
          <a:p>
            <a:pPr algn="just"/>
            <a:r>
              <a:rPr lang="en-US" sz="2500" dirty="0">
                <a:solidFill>
                  <a:srgbClr val="00B0F0"/>
                </a:solidFill>
                <a:latin typeface="Arial Narrow" pitchFamily="34" charset="0"/>
                <a:cs typeface="Times New Roman" pitchFamily="18" charset="0"/>
              </a:rPr>
              <a:t>	The centre of Sunday celebration is the offering of the holy mass, the greatest adoration given to god, by the whole community together. Through the holy mass, we obtain the power to renew our faith, life and commitment . We must offer the holy mass with attention , devotion and purity of heart. The church teaches us that the faithful have the obligation to participate in the holy mass on all the Sundays and other obligatory days. Sunday is also a special day for the faith formation of children……</a:t>
            </a:r>
          </a:p>
        </p:txBody>
      </p:sp>
      <p:sp>
        <p:nvSpPr>
          <p:cNvPr id="4" name="Rectangle 3"/>
          <p:cNvSpPr/>
          <p:nvPr/>
        </p:nvSpPr>
        <p:spPr>
          <a:xfrm>
            <a:off x="980685" y="2721858"/>
            <a:ext cx="7074052" cy="630942"/>
          </a:xfrm>
          <a:prstGeom prst="rect">
            <a:avLst/>
          </a:prstGeom>
          <a:noFill/>
        </p:spPr>
        <p:txBody>
          <a:bodyPr wrap="none" lIns="91440" tIns="45720" rIns="91440" bIns="45720">
            <a:spAutoFit/>
          </a:bodyPr>
          <a:lstStyle/>
          <a:p>
            <a:pPr algn="ctr"/>
            <a:r>
              <a:rPr lang="en-US" sz="3500" b="1" dirty="0">
                <a:solidFill>
                  <a:srgbClr val="00B0F0"/>
                </a:solidFill>
                <a:latin typeface="Cooper Std Black" pitchFamily="18" charset="0"/>
                <a:cs typeface="Times New Roman" pitchFamily="18" charset="0"/>
              </a:rPr>
              <a:t>SUNDAY: DAY OF WORSHIP</a:t>
            </a:r>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mages (22).jpg"/>
          <p:cNvPicPr>
            <a:picLocks noChangeAspect="1"/>
          </p:cNvPicPr>
          <p:nvPr/>
        </p:nvPicPr>
        <p:blipFill>
          <a:blip r:embed="rId2" cstate="print">
            <a:lum bright="-10000" contrast="20000"/>
          </a:blip>
          <a:stretch>
            <a:fillRect/>
          </a:stretch>
        </p:blipFill>
        <p:spPr>
          <a:xfrm>
            <a:off x="0" y="0"/>
            <a:ext cx="9144000" cy="2514599"/>
          </a:xfrm>
          <a:prstGeom prst="rect">
            <a:avLst/>
          </a:prstGeom>
        </p:spPr>
      </p:pic>
      <p:sp>
        <p:nvSpPr>
          <p:cNvPr id="3" name="TextBox 2"/>
          <p:cNvSpPr txBox="1"/>
          <p:nvPr/>
        </p:nvSpPr>
        <p:spPr>
          <a:xfrm>
            <a:off x="228600" y="3539222"/>
            <a:ext cx="8610600" cy="2785378"/>
          </a:xfrm>
          <a:prstGeom prst="rect">
            <a:avLst/>
          </a:prstGeom>
          <a:noFill/>
        </p:spPr>
        <p:txBody>
          <a:bodyPr wrap="square" rtlCol="0">
            <a:spAutoFit/>
          </a:bodyPr>
          <a:lstStyle/>
          <a:p>
            <a:pPr algn="just"/>
            <a:r>
              <a:rPr lang="en-US" sz="2500" dirty="0">
                <a:latin typeface="Arial Narrow" pitchFamily="34" charset="0"/>
                <a:cs typeface="Times New Roman" pitchFamily="18" charset="0"/>
              </a:rPr>
              <a:t>	An  active  man  needs  rest.  On  Sunday  he should  avoid  hard work  which  he  does  on  other days  of  the  week. The  attitude  we  should  have towards  Sunday  celebration  is  to  find  time  to participate  in  the  holy mass  and  to  live  the  whole  day  in  a  spirit  of worship  and  adoration . The  church  also teaches  us  not to  demand , if  there  is  no  urgency , anything  that hinders  others  from  celebrating  the  lords  day.</a:t>
            </a:r>
          </a:p>
        </p:txBody>
      </p:sp>
      <p:sp>
        <p:nvSpPr>
          <p:cNvPr id="4" name="Rectangle 3"/>
          <p:cNvSpPr/>
          <p:nvPr/>
        </p:nvSpPr>
        <p:spPr>
          <a:xfrm>
            <a:off x="1491987" y="2721858"/>
            <a:ext cx="6117059" cy="630942"/>
          </a:xfrm>
          <a:prstGeom prst="rect">
            <a:avLst/>
          </a:prstGeom>
          <a:noFill/>
        </p:spPr>
        <p:txBody>
          <a:bodyPr wrap="none" lIns="91440" tIns="45720" rIns="91440" bIns="45720">
            <a:spAutoFit/>
          </a:bodyPr>
          <a:lstStyle/>
          <a:p>
            <a:pPr algn="ctr"/>
            <a:r>
              <a:rPr lang="en-US" sz="3500" b="1" dirty="0">
                <a:solidFill>
                  <a:srgbClr val="00B0F0"/>
                </a:solidFill>
                <a:latin typeface="Cooper Std Black" pitchFamily="18" charset="0"/>
                <a:cs typeface="Times New Roman" pitchFamily="18" charset="0"/>
              </a:rPr>
              <a:t>SUNDAY: DAY  OF REST</a:t>
            </a:r>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images (24).jpg"/>
          <p:cNvPicPr>
            <a:picLocks noChangeAspect="1"/>
          </p:cNvPicPr>
          <p:nvPr/>
        </p:nvPicPr>
        <p:blipFill>
          <a:blip r:embed="rId2" cstate="print">
            <a:lum bright="-30000"/>
          </a:blip>
          <a:stretch>
            <a:fillRect/>
          </a:stretch>
        </p:blipFill>
        <p:spPr>
          <a:xfrm>
            <a:off x="0" y="0"/>
            <a:ext cx="9144000" cy="3429000"/>
          </a:xfrm>
          <a:prstGeom prst="rect">
            <a:avLst/>
          </a:prstGeom>
        </p:spPr>
      </p:pic>
      <p:sp>
        <p:nvSpPr>
          <p:cNvPr id="3" name="TextBox 2"/>
          <p:cNvSpPr txBox="1"/>
          <p:nvPr/>
        </p:nvSpPr>
        <p:spPr>
          <a:xfrm>
            <a:off x="609600" y="3847743"/>
            <a:ext cx="8153400" cy="2400657"/>
          </a:xfrm>
          <a:prstGeom prst="rect">
            <a:avLst/>
          </a:prstGeom>
          <a:noFill/>
        </p:spPr>
        <p:txBody>
          <a:bodyPr wrap="square" rtlCol="0">
            <a:spAutoFit/>
          </a:bodyPr>
          <a:lstStyle/>
          <a:p>
            <a:pPr algn="just"/>
            <a:r>
              <a:rPr lang="en-US" sz="2500" dirty="0">
                <a:latin typeface="Arial Narrow" pitchFamily="34" charset="0"/>
                <a:cs typeface="Times New Roman" pitchFamily="18" charset="0"/>
              </a:rPr>
              <a:t>	The fact that Sunday is a day of mercy reveals the social aspect of Sunday celebration. Sunday is a special occasion to show mercy which Jesus had for the suffering. On Sundays we must devote at least some time for acts of mercy and to help others according to our capacity. Thus we can transform Sundays into days of mutual friendship and unity.</a:t>
            </a:r>
          </a:p>
        </p:txBody>
      </p:sp>
      <p:sp>
        <p:nvSpPr>
          <p:cNvPr id="5" name="Rectangle 4"/>
          <p:cNvSpPr/>
          <p:nvPr/>
        </p:nvSpPr>
        <p:spPr>
          <a:xfrm>
            <a:off x="1235160" y="2645658"/>
            <a:ext cx="6623929" cy="630942"/>
          </a:xfrm>
          <a:prstGeom prst="rect">
            <a:avLst/>
          </a:prstGeom>
          <a:noFill/>
        </p:spPr>
        <p:txBody>
          <a:bodyPr wrap="none" lIns="91440" tIns="45720" rIns="91440" bIns="45720">
            <a:spAutoFit/>
          </a:bodyPr>
          <a:lstStyle/>
          <a:p>
            <a:pPr algn="ctr"/>
            <a:r>
              <a:rPr lang="en-US" sz="3500" b="1" dirty="0">
                <a:solidFill>
                  <a:srgbClr val="00B0F0"/>
                </a:solidFill>
                <a:latin typeface="Cooper Std Black" pitchFamily="18" charset="0"/>
                <a:cs typeface="Times New Roman" pitchFamily="18" charset="0"/>
              </a:rPr>
              <a:t>SUNDAY : DAY OF MERCY</a:t>
            </a:r>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808</TotalTime>
  <Words>176</Words>
  <Application>Microsoft Office PowerPoint</Application>
  <PresentationFormat>On-screen Show (4:3)</PresentationFormat>
  <Paragraphs>59</Paragraphs>
  <Slides>17</Slides>
  <Notes>1</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Trek</vt:lpstr>
      <vt:lpstr>CATECHETICAL TEXTBOOK SERIES OF THE SYRO - MALABAR CHURCH</vt:lpstr>
      <vt:lpstr>Slide 2</vt:lpstr>
      <vt:lpstr>Slide 3</vt:lpstr>
      <vt:lpstr>Slide 4</vt:lpstr>
      <vt:lpstr>Slide 5</vt:lpstr>
      <vt:lpstr>Slide 6</vt:lpstr>
      <vt:lpstr>Slide 7</vt:lpstr>
      <vt:lpstr>Slide 8</vt:lpstr>
      <vt:lpstr>Slide 9</vt:lpstr>
      <vt:lpstr>Slide 10</vt:lpstr>
      <vt:lpstr>Let us pray</vt:lpstr>
      <vt:lpstr>Read the word of  god and narrate </vt:lpstr>
      <vt:lpstr>WORD OF GOD FOR GUIDANCE </vt:lpstr>
      <vt:lpstr>LET US DO:</vt:lpstr>
      <vt:lpstr>MY resolution</vt:lpstr>
      <vt:lpstr>Find out the Answer</vt:lpstr>
      <vt:lpstr>Slide 17</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Teachings of jesus</dc:title>
  <dc:creator/>
  <cp:lastModifiedBy>Administrator</cp:lastModifiedBy>
  <cp:revision>144</cp:revision>
  <dcterms:created xsi:type="dcterms:W3CDTF">2006-08-16T00:00:00Z</dcterms:created>
  <dcterms:modified xsi:type="dcterms:W3CDTF">2015-10-06T04:23:03Z</dcterms:modified>
</cp:coreProperties>
</file>